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6" r:id="rId20"/>
    <p:sldId id="277" r:id="rId21"/>
    <p:sldId id="284" r:id="rId22"/>
    <p:sldId id="285" r:id="rId23"/>
    <p:sldId id="286" r:id="rId24"/>
    <p:sldId id="287" r:id="rId25"/>
    <p:sldId id="288" r:id="rId26"/>
    <p:sldId id="289" r:id="rId27"/>
    <p:sldId id="274" r:id="rId28"/>
    <p:sldId id="275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B8265-7305-423C-A37A-9C5EDB3AF3F0}" type="datetimeFigureOut">
              <a:rPr lang="cs-CZ" smtClean="0"/>
              <a:pPr/>
              <a:t>29.3.2011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2332-17BE-4AFA-9069-E786F0F9FDF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2332-17BE-4AFA-9069-E786F0F9FDF0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F130C7C-F7CA-4950-BB15-6369BA9C795B}" type="datetimeFigureOut">
              <a:rPr lang="cs-CZ" smtClean="0"/>
              <a:pPr/>
              <a:t>29.3.2011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71CD161-85DD-4C7F-811D-2ED7A3F73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0C7C-F7CA-4950-BB15-6369BA9C795B}" type="datetimeFigureOut">
              <a:rPr lang="cs-CZ" smtClean="0"/>
              <a:pPr/>
              <a:t>29.3.2011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161-85DD-4C7F-811D-2ED7A3F73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0C7C-F7CA-4950-BB15-6369BA9C795B}" type="datetimeFigureOut">
              <a:rPr lang="cs-CZ" smtClean="0"/>
              <a:pPr/>
              <a:t>29.3.2011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161-85DD-4C7F-811D-2ED7A3F73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F130C7C-F7CA-4950-BB15-6369BA9C795B}" type="datetimeFigureOut">
              <a:rPr lang="cs-CZ" smtClean="0"/>
              <a:pPr/>
              <a:t>29.3.2011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161-85DD-4C7F-811D-2ED7A3F73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F130C7C-F7CA-4950-BB15-6369BA9C795B}" type="datetimeFigureOut">
              <a:rPr lang="cs-CZ" smtClean="0"/>
              <a:pPr/>
              <a:t>29.3.2011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71CD161-85DD-4C7F-811D-2ED7A3F73AD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F130C7C-F7CA-4950-BB15-6369BA9C795B}" type="datetimeFigureOut">
              <a:rPr lang="cs-CZ" smtClean="0"/>
              <a:pPr/>
              <a:t>29.3.2011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1CD161-85DD-4C7F-811D-2ED7A3F73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F130C7C-F7CA-4950-BB15-6369BA9C795B}" type="datetimeFigureOut">
              <a:rPr lang="cs-CZ" smtClean="0"/>
              <a:pPr/>
              <a:t>29.3.2011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71CD161-85DD-4C7F-811D-2ED7A3F73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0C7C-F7CA-4950-BB15-6369BA9C795B}" type="datetimeFigureOut">
              <a:rPr lang="cs-CZ" smtClean="0"/>
              <a:pPr/>
              <a:t>29.3.2011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161-85DD-4C7F-811D-2ED7A3F73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F130C7C-F7CA-4950-BB15-6369BA9C795B}" type="datetimeFigureOut">
              <a:rPr lang="cs-CZ" smtClean="0"/>
              <a:pPr/>
              <a:t>29.3.2011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1CD161-85DD-4C7F-811D-2ED7A3F73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F130C7C-F7CA-4950-BB15-6369BA9C795B}" type="datetimeFigureOut">
              <a:rPr lang="cs-CZ" smtClean="0"/>
              <a:pPr/>
              <a:t>29.3.2011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71CD161-85DD-4C7F-811D-2ED7A3F73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F130C7C-F7CA-4950-BB15-6369BA9C795B}" type="datetimeFigureOut">
              <a:rPr lang="cs-CZ" smtClean="0"/>
              <a:pPr/>
              <a:t>29.3.2011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71CD161-85DD-4C7F-811D-2ED7A3F73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F130C7C-F7CA-4950-BB15-6369BA9C795B}" type="datetimeFigureOut">
              <a:rPr lang="cs-CZ" smtClean="0"/>
              <a:pPr/>
              <a:t>29.3.2011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71CD161-85DD-4C7F-811D-2ED7A3F73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/>
              <a:t>ZŠ Němčice nad Hanou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2348880"/>
            <a:ext cx="6407720" cy="746672"/>
          </a:xfrm>
        </p:spPr>
        <p:txBody>
          <a:bodyPr/>
          <a:lstStyle/>
          <a:p>
            <a:pPr algn="ctr"/>
            <a:r>
              <a:rPr lang="cs-CZ" dirty="0" smtClean="0"/>
              <a:t>Česká republika</a:t>
            </a:r>
            <a:endParaRPr lang="cs-CZ" dirty="0"/>
          </a:p>
        </p:txBody>
      </p:sp>
      <p:pic>
        <p:nvPicPr>
          <p:cNvPr id="1026" name="Picture 2" descr="škol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škol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77072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50405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84984"/>
            <a:ext cx="4799886" cy="306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6228184" y="6926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Učebna hudební výchovy</a:t>
            </a:r>
            <a:endParaRPr lang="cs-CZ" dirty="0"/>
          </a:p>
        </p:txBody>
      </p:sp>
      <p:cxnSp>
        <p:nvCxnSpPr>
          <p:cNvPr id="9" name="Přímá spojovací šipka 8"/>
          <p:cNvCxnSpPr/>
          <p:nvPr/>
        </p:nvCxnSpPr>
        <p:spPr>
          <a:xfrm rot="10800000" flipV="1">
            <a:off x="5652120" y="1340768"/>
            <a:ext cx="576064" cy="432048"/>
          </a:xfrm>
          <a:prstGeom prst="straightConnector1">
            <a:avLst/>
          </a:prstGeom>
          <a:ln w="50800">
            <a:tailEnd type="arrow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043608" y="46531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Učebna jazyků</a:t>
            </a:r>
            <a:endParaRPr lang="cs-CZ" dirty="0"/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2771800" y="5013176"/>
            <a:ext cx="864096" cy="504056"/>
          </a:xfrm>
          <a:prstGeom prst="straightConnector1">
            <a:avLst/>
          </a:prstGeom>
          <a:ln w="50800">
            <a:tailEnd type="arrow"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6328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843808" y="56612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Učebna výtvarné výchovy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61427" y="-477251"/>
            <a:ext cx="3357296" cy="512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56992"/>
            <a:ext cx="4588495" cy="27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228184" y="6926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ředitelna</a:t>
            </a:r>
            <a:endParaRPr lang="cs-CZ" dirty="0"/>
          </a:p>
        </p:txBody>
      </p:sp>
      <p:cxnSp>
        <p:nvCxnSpPr>
          <p:cNvPr id="8" name="Přímá spojovací šipka 7"/>
          <p:cNvCxnSpPr/>
          <p:nvPr/>
        </p:nvCxnSpPr>
        <p:spPr>
          <a:xfrm rot="10800000" flipV="1">
            <a:off x="5580112" y="1052736"/>
            <a:ext cx="576064" cy="432048"/>
          </a:xfrm>
          <a:prstGeom prst="straightConnector1">
            <a:avLst/>
          </a:prstGeom>
          <a:ln w="50800">
            <a:tailEnd type="arrow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115616" y="47251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sborovna</a:t>
            </a:r>
            <a:endParaRPr lang="cs-CZ" dirty="0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2411760" y="5085184"/>
            <a:ext cx="864096" cy="504056"/>
          </a:xfrm>
          <a:prstGeom prst="straightConnector1">
            <a:avLst/>
          </a:prstGeom>
          <a:ln w="50800">
            <a:tailEnd type="arrow"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0"/>
            <a:ext cx="5266928" cy="1045838"/>
          </a:xfrm>
        </p:spPr>
        <p:txBody>
          <a:bodyPr/>
          <a:lstStyle/>
          <a:p>
            <a:pPr algn="ctr"/>
            <a:r>
              <a:rPr lang="cs-CZ" dirty="0" smtClean="0"/>
              <a:t>Akademie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</a:pPr>
            <a:r>
              <a:rPr lang="cs-CZ" dirty="0" smtClean="0"/>
              <a:t>Každým rokem u nás probíhá </a:t>
            </a:r>
            <a:r>
              <a:rPr lang="cs-CZ" b="1" i="1" u="sng" dirty="0" smtClean="0"/>
              <a:t>ŠKOLNÍ AKADEMIE.</a:t>
            </a:r>
            <a:endParaRPr lang="cs-CZ" dirty="0" smtClean="0"/>
          </a:p>
          <a:p>
            <a:pPr>
              <a:spcBef>
                <a:spcPct val="50000"/>
              </a:spcBef>
            </a:pPr>
            <a:r>
              <a:rPr lang="cs-CZ" u="sng" dirty="0" smtClean="0"/>
              <a:t>Co to znamená?</a:t>
            </a:r>
          </a:p>
          <a:p>
            <a:pPr>
              <a:spcBef>
                <a:spcPct val="50000"/>
              </a:spcBef>
            </a:pPr>
            <a:r>
              <a:rPr lang="cs-CZ" dirty="0" smtClean="0"/>
              <a:t>Většinou každá třída na naší škole si připraví nějaké vystoupení </a:t>
            </a:r>
            <a:r>
              <a:rPr lang="cs-CZ" dirty="0" smtClean="0"/>
              <a:t>,např</a:t>
            </a:r>
            <a:r>
              <a:rPr lang="cs-CZ" dirty="0" smtClean="0"/>
              <a:t>. tanec, </a:t>
            </a:r>
            <a:r>
              <a:rPr lang="cs-CZ" dirty="0" smtClean="0"/>
              <a:t> scénku, </a:t>
            </a:r>
            <a:r>
              <a:rPr lang="cs-CZ" dirty="0" smtClean="0"/>
              <a:t>cvičení atd.… </a:t>
            </a:r>
            <a:r>
              <a:rPr lang="cs-CZ" dirty="0" smtClean="0"/>
              <a:t>Mohou </a:t>
            </a:r>
            <a:r>
              <a:rPr lang="cs-CZ" dirty="0" smtClean="0"/>
              <a:t>to být i vystoupení ze </a:t>
            </a:r>
            <a:r>
              <a:rPr lang="cs-CZ" dirty="0" smtClean="0"/>
              <a:t>ZUŠ nebo DDM. </a:t>
            </a:r>
            <a:endParaRPr lang="cs-CZ" dirty="0" smtClean="0"/>
          </a:p>
          <a:p>
            <a:pPr>
              <a:spcBef>
                <a:spcPct val="50000"/>
              </a:spcBef>
            </a:pPr>
            <a:r>
              <a:rPr lang="cs-CZ" u="sng" dirty="0" smtClean="0"/>
              <a:t>Probíhá </a:t>
            </a:r>
            <a:r>
              <a:rPr lang="cs-CZ" dirty="0" smtClean="0"/>
              <a:t> </a:t>
            </a:r>
            <a:r>
              <a:rPr lang="cs-CZ" dirty="0" smtClean="0"/>
              <a:t>každoročně k</a:t>
            </a:r>
            <a:r>
              <a:rPr lang="cs-CZ" dirty="0" smtClean="0"/>
              <a:t>e </a:t>
            </a:r>
            <a:r>
              <a:rPr lang="cs-CZ" dirty="0" smtClean="0"/>
              <a:t>konci května (May)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s-CZ" dirty="0" smtClean="0"/>
              <a:t>Zkoušky bývají v úterý v týdnu akce, generálky máme pro naší školu ve </a:t>
            </a:r>
            <a:r>
              <a:rPr lang="cs-CZ" dirty="0" smtClean="0"/>
              <a:t>čtvrtek, dopoledne pro 1.stupeň a  </a:t>
            </a:r>
            <a:r>
              <a:rPr lang="cs-CZ" dirty="0" smtClean="0"/>
              <a:t>odpoledne zase pro druhý. A velké finále míváme </a:t>
            </a:r>
            <a:r>
              <a:rPr lang="cs-CZ" dirty="0" smtClean="0"/>
              <a:t>v </a:t>
            </a:r>
            <a:r>
              <a:rPr lang="cs-CZ" dirty="0" smtClean="0"/>
              <a:t>pátek odpoledne a potom ještě večer pro rodiče a </a:t>
            </a:r>
            <a:r>
              <a:rPr lang="cs-CZ" dirty="0" smtClean="0"/>
              <a:t>ostatní návštěvníky. </a:t>
            </a:r>
            <a:r>
              <a:rPr lang="cs-CZ" dirty="0" smtClean="0"/>
              <a:t>Je to naše tradice už přes 40 let.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s-CZ" dirty="0" smtClean="0"/>
              <a:t>Velmi se u toho všichni pobaví a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cs-CZ" dirty="0" smtClean="0"/>
              <a:t>       máme skvělé vzpomínky. </a:t>
            </a:r>
          </a:p>
          <a:p>
            <a:pPr>
              <a:spcBef>
                <a:spcPct val="50000"/>
              </a:spcBef>
            </a:pPr>
            <a:r>
              <a:rPr lang="cs-CZ" dirty="0" smtClean="0"/>
              <a:t>  Každý rok bývá na jiné </a:t>
            </a:r>
            <a:r>
              <a:rPr lang="cs-CZ" dirty="0" smtClean="0"/>
              <a:t>téma, </a:t>
            </a:r>
            <a:r>
              <a:rPr lang="cs-CZ" dirty="0" smtClean="0"/>
              <a:t>podle</a:t>
            </a:r>
          </a:p>
          <a:p>
            <a:pPr>
              <a:spcBef>
                <a:spcPct val="50000"/>
              </a:spcBef>
              <a:buNone/>
            </a:pPr>
            <a:r>
              <a:rPr lang="cs-CZ" dirty="0" smtClean="0"/>
              <a:t>        kterého si připravujeme scénky.</a:t>
            </a:r>
            <a:endParaRPr lang="cs-CZ" b="1" i="1" u="sng" dirty="0" smtClean="0"/>
          </a:p>
          <a:p>
            <a:endParaRPr lang="cs-CZ" dirty="0"/>
          </a:p>
        </p:txBody>
      </p:sp>
      <p:pic>
        <p:nvPicPr>
          <p:cNvPr id="4" name="Picture 5" descr="img001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5856" y="0"/>
            <a:ext cx="2258144" cy="169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0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877422" cy="205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>
            <a:off x="467544" y="5445224"/>
            <a:ext cx="4824536" cy="9361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Každoročně akademii</a:t>
            </a:r>
          </a:p>
          <a:p>
            <a:pPr>
              <a:buNone/>
            </a:pPr>
            <a:r>
              <a:rPr lang="cs-CZ" dirty="0" smtClean="0"/>
              <a:t>uvádějí žáci naší školy.</a:t>
            </a:r>
            <a:endParaRPr lang="cs-CZ" dirty="0"/>
          </a:p>
        </p:txBody>
      </p:sp>
      <p:pic>
        <p:nvPicPr>
          <p:cNvPr id="4" name="Picture 5" descr="jb k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33623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0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2765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img0009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48680"/>
            <a:ext cx="4379912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img0018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4"/>
            <a:ext cx="37433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2123728" y="5157192"/>
            <a:ext cx="8147248" cy="2050248"/>
          </a:xfrm>
        </p:spPr>
        <p:txBody>
          <a:bodyPr/>
          <a:lstStyle/>
          <a:p>
            <a:pPr>
              <a:buNone/>
            </a:pPr>
            <a:r>
              <a:rPr lang="cs-CZ" sz="2000" dirty="0" smtClean="0"/>
              <a:t>Jde nám hlavně o to aby se lidé pobavili</a:t>
            </a:r>
          </a:p>
          <a:p>
            <a:pPr>
              <a:buNone/>
            </a:pPr>
            <a:r>
              <a:rPr lang="cs-CZ" sz="2000" dirty="0" smtClean="0"/>
              <a:t>a proto se někdy kluci oblékají za holky a</a:t>
            </a:r>
          </a:p>
          <a:p>
            <a:pPr>
              <a:buNone/>
            </a:pPr>
            <a:r>
              <a:rPr lang="cs-CZ" sz="2000" dirty="0" smtClean="0"/>
              <a:t>naopak..</a:t>
            </a:r>
            <a:r>
              <a:rPr lang="cs-CZ" sz="2000" dirty="0" smtClean="0">
                <a:sym typeface="Wingdings" pitchFamily="2" charset="2"/>
              </a:rPr>
              <a:t></a:t>
            </a:r>
            <a:endParaRPr lang="cs-CZ" sz="20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" name="Obrázek 8" descr="img002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2794672" cy="419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img0014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7225">
            <a:off x="4423802" y="604935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7" descr="img001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04864"/>
            <a:ext cx="37433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399032"/>
          </a:xfrm>
        </p:spPr>
        <p:txBody>
          <a:bodyPr/>
          <a:lstStyle/>
          <a:p>
            <a:r>
              <a:rPr lang="cs-CZ" dirty="0" smtClean="0"/>
              <a:t>Pěvecký sbor SKŘIVÁNEK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72000"/>
          </a:xfrm>
        </p:spPr>
        <p:txBody>
          <a:bodyPr/>
          <a:lstStyle/>
          <a:p>
            <a:r>
              <a:rPr lang="cs-CZ" sz="2400" dirty="0" smtClean="0"/>
              <a:t>patří mezi nepovinné předměty</a:t>
            </a:r>
          </a:p>
          <a:p>
            <a:r>
              <a:rPr lang="cs-CZ" sz="2400" dirty="0" smtClean="0"/>
              <a:t>vedoucí je paní učitelka Lenka </a:t>
            </a:r>
            <a:r>
              <a:rPr lang="cs-CZ" sz="2400" dirty="0" err="1" smtClean="0"/>
              <a:t>Literová</a:t>
            </a:r>
            <a:endParaRPr lang="cs-CZ" sz="2400" dirty="0" smtClean="0"/>
          </a:p>
          <a:p>
            <a:r>
              <a:rPr lang="cs-CZ" sz="2400" dirty="0" smtClean="0"/>
              <a:t>chodí tam okolo 60 dětí</a:t>
            </a:r>
          </a:p>
          <a:p>
            <a:r>
              <a:rPr lang="cs-CZ" sz="2400" dirty="0" smtClean="0"/>
              <a:t>účastní se různých akcí i soutěží..(např. O </a:t>
            </a:r>
            <a:r>
              <a:rPr lang="cs-CZ" sz="2400" dirty="0" err="1" smtClean="0"/>
              <a:t>hanáckyho</a:t>
            </a:r>
            <a:r>
              <a:rPr lang="cs-CZ" sz="2400" dirty="0" smtClean="0"/>
              <a:t> </a:t>
            </a:r>
            <a:r>
              <a:rPr lang="cs-CZ" sz="2400" dirty="0" err="1" smtClean="0"/>
              <a:t>kohóta</a:t>
            </a:r>
            <a:r>
              <a:rPr lang="cs-CZ" sz="2400" dirty="0" smtClean="0"/>
              <a:t>, </a:t>
            </a:r>
            <a:r>
              <a:rPr lang="cs-CZ" sz="2400" dirty="0" smtClean="0"/>
              <a:t>Hanácký skřivan, zpívání u stromečku , </a:t>
            </a:r>
            <a:r>
              <a:rPr lang="cs-CZ" sz="2400" dirty="0" smtClean="0"/>
              <a:t>školní </a:t>
            </a:r>
            <a:r>
              <a:rPr lang="cs-CZ" sz="2400" dirty="0" smtClean="0"/>
              <a:t>ples, </a:t>
            </a:r>
            <a:r>
              <a:rPr lang="cs-CZ" sz="2400" dirty="0" smtClean="0"/>
              <a:t>školní </a:t>
            </a:r>
            <a:r>
              <a:rPr lang="cs-CZ" sz="2400" dirty="0" smtClean="0"/>
              <a:t>diskotéka a další..)</a:t>
            </a:r>
          </a:p>
          <a:p>
            <a:endParaRPr lang="cs-CZ" dirty="0"/>
          </a:p>
        </p:txBody>
      </p:sp>
      <p:pic>
        <p:nvPicPr>
          <p:cNvPr id="4" name="Picture 2" descr="http://zsnem.pvskoly.cz/OBRAZKY/1011/kohot/img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3024336" cy="2653896"/>
          </a:xfrm>
          <a:prstGeom prst="rect">
            <a:avLst/>
          </a:prstGeom>
          <a:noFill/>
        </p:spPr>
      </p:pic>
      <p:pic>
        <p:nvPicPr>
          <p:cNvPr id="5" name="Picture 4" descr="http://zsnem.pvskoly.cz/OBRAZKY/1011/kohot/img0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3991180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E:\sbor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38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0"/>
            <a:ext cx="2746648" cy="973830"/>
          </a:xfrm>
        </p:spPr>
        <p:txBody>
          <a:bodyPr/>
          <a:lstStyle/>
          <a:p>
            <a:r>
              <a:rPr lang="cs-CZ" dirty="0" smtClean="0"/>
              <a:t>Sporty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91264" cy="4681992"/>
          </a:xfrm>
        </p:spPr>
        <p:txBody>
          <a:bodyPr/>
          <a:lstStyle/>
          <a:p>
            <a:r>
              <a:rPr lang="cs-CZ" b="1" u="sng" dirty="0" smtClean="0"/>
              <a:t>KOPANÁ- </a:t>
            </a:r>
            <a:r>
              <a:rPr lang="cs-CZ" sz="2000" dirty="0" smtClean="0"/>
              <a:t>chlapci 8. a 9.ročníku se </a:t>
            </a:r>
            <a:r>
              <a:rPr lang="cs-CZ" sz="2000" dirty="0" smtClean="0"/>
              <a:t>zúčastnili turnaje  </a:t>
            </a:r>
            <a:r>
              <a:rPr lang="cs-CZ" sz="2000" dirty="0" smtClean="0"/>
              <a:t>O pohár místostarostů mikroregionu střední Haná, který se konal na školním hřišti ZŠ Svatopluka Čecha v Kojetíně. Po vynikajícím kolektivním výkonu se jim podařilo všechna utkání vyhrát a stát se tak vítězi turnaje.</a:t>
            </a:r>
            <a:endParaRPr lang="cs-CZ" sz="2000" b="1" u="sng" dirty="0"/>
          </a:p>
        </p:txBody>
      </p:sp>
      <p:pic>
        <p:nvPicPr>
          <p:cNvPr id="3076" name="Picture 4" descr="http://zsnem.pvskoly.cz/OBRAZKY/1011/mala_kopana/img0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392488" cy="3294366"/>
          </a:xfrm>
          <a:prstGeom prst="rect">
            <a:avLst/>
          </a:prstGeom>
          <a:noFill/>
        </p:spPr>
      </p:pic>
      <p:pic>
        <p:nvPicPr>
          <p:cNvPr id="3078" name="Picture 6" descr="http://zsnem.pvskoly.cz/OBRAZKY/1011/mala_kopana/img0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068960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936104"/>
          </a:xfrm>
        </p:spPr>
        <p:txBody>
          <a:bodyPr>
            <a:normAutofit lnSpcReduction="10000"/>
          </a:bodyPr>
          <a:lstStyle/>
          <a:p>
            <a:r>
              <a:rPr lang="cs-CZ" b="1" u="sng" dirty="0" smtClean="0"/>
              <a:t>KOŠÍKOVÁ</a:t>
            </a:r>
            <a:r>
              <a:rPr lang="cs-CZ" dirty="0" smtClean="0"/>
              <a:t>-  dívky obsadily 4.místo a chlapci </a:t>
            </a:r>
            <a:r>
              <a:rPr lang="cs-CZ" dirty="0" smtClean="0"/>
              <a:t>3.místo v okresní soutěži</a:t>
            </a:r>
            <a:endParaRPr lang="cs-CZ" b="1" u="sng" dirty="0"/>
          </a:p>
        </p:txBody>
      </p:sp>
      <p:pic>
        <p:nvPicPr>
          <p:cNvPr id="33794" name="Picture 2" descr="http://zsnem.pvskoly.cz/OBRAZKY/0910/SPORTOVCI_VEL/IMG_0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3724275" cy="3343275"/>
          </a:xfrm>
          <a:prstGeom prst="rect">
            <a:avLst/>
          </a:prstGeom>
          <a:noFill/>
        </p:spPr>
      </p:pic>
      <p:pic>
        <p:nvPicPr>
          <p:cNvPr id="33796" name="Picture 4" descr="http://zsnem.pvskoly.cz/OBRAZKY/0910/SPORTOVCI_VEL/IMG_0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4695825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5184576" cy="792088"/>
          </a:xfrm>
        </p:spPr>
        <p:txBody>
          <a:bodyPr/>
          <a:lstStyle/>
          <a:p>
            <a:pPr algn="ctr"/>
            <a:r>
              <a:rPr lang="cs-CZ" dirty="0" smtClean="0"/>
              <a:t>Naše město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První písemná zmínka o Němčicích se zachovala v nejstarších dochovaných diplomatických listinách z roku 1131. </a:t>
            </a:r>
          </a:p>
          <a:p>
            <a:endParaRPr lang="cs-CZ" sz="3200" dirty="0" smtClean="0"/>
          </a:p>
          <a:p>
            <a:pPr>
              <a:buFont typeface="Wingdings" pitchFamily="2" charset="2"/>
              <a:buChar char="Ø"/>
            </a:pPr>
            <a:r>
              <a:rPr lang="cs-CZ" sz="3200" dirty="0" smtClean="0"/>
              <a:t>Roku 1720 bylo kojetínské panství odprodáno pražskému arcibiskupství a poslední majitelkou panství byla Eleonora z Kaunitzu, která se provdala za knížete Metternicha, jehož zásluhou byla v Němčicích roku 1831 vybudována škola</a:t>
            </a:r>
          </a:p>
          <a:p>
            <a:pPr>
              <a:buNone/>
            </a:pPr>
            <a:endParaRPr lang="cs-CZ" sz="3200" dirty="0" smtClean="0"/>
          </a:p>
          <a:p>
            <a:pPr>
              <a:buFont typeface="Wingdings" pitchFamily="2" charset="2"/>
              <a:buChar char="Ø"/>
            </a:pPr>
            <a:r>
              <a:rPr lang="cs-CZ" sz="3200" dirty="0" smtClean="0"/>
              <a:t>Roku 1970 byly Němčice nad Hanou povýšeny na město a staly se centrem kulturního života, školství, zdravotních služeb, úřadů, obchodů a pracovních příležitostí pro jižní část okresu Prostějov.</a:t>
            </a:r>
          </a:p>
          <a:p>
            <a:endParaRPr lang="cs-CZ" dirty="0"/>
          </a:p>
        </p:txBody>
      </p:sp>
      <p:pic>
        <p:nvPicPr>
          <p:cNvPr id="5" name="Obrázek 4" descr="HISTOR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035300" cy="1412776"/>
          </a:xfrm>
          <a:prstGeom prst="rect">
            <a:avLst/>
          </a:prstGeom>
        </p:spPr>
      </p:pic>
      <p:pic>
        <p:nvPicPr>
          <p:cNvPr id="4" name="Obrázek 3" descr="zn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440160" cy="164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10088"/>
          </a:xfrm>
        </p:spPr>
        <p:txBody>
          <a:bodyPr>
            <a:normAutofit fontScale="77500" lnSpcReduction="20000"/>
          </a:bodyPr>
          <a:lstStyle/>
          <a:p>
            <a:r>
              <a:rPr lang="cs-CZ" b="1" u="sng" dirty="0" smtClean="0"/>
              <a:t>HÁZENÁ</a:t>
            </a:r>
            <a:r>
              <a:rPr lang="cs-CZ" dirty="0" smtClean="0"/>
              <a:t>- přebory </a:t>
            </a:r>
            <a:r>
              <a:rPr lang="cs-CZ" dirty="0" smtClean="0"/>
              <a:t>se konávají v Kostelci na Hané</a:t>
            </a:r>
            <a:endParaRPr lang="cs-CZ" dirty="0"/>
          </a:p>
        </p:txBody>
      </p:sp>
      <p:pic>
        <p:nvPicPr>
          <p:cNvPr id="34818" name="Picture 2" descr="http://zsnem.pvskoly.cz/OBRAZKY/0910/hazena/img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752528" cy="3185680"/>
          </a:xfrm>
          <a:prstGeom prst="rect">
            <a:avLst/>
          </a:prstGeom>
          <a:noFill/>
        </p:spPr>
      </p:pic>
      <p:pic>
        <p:nvPicPr>
          <p:cNvPr id="34820" name="Picture 4" descr="http://zsnem.pvskoly.cz/OBRAZKY/0910/hazena/img0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888432" cy="2746206"/>
          </a:xfrm>
          <a:prstGeom prst="rect">
            <a:avLst/>
          </a:prstGeom>
          <a:noFill/>
        </p:spPr>
      </p:pic>
      <p:pic>
        <p:nvPicPr>
          <p:cNvPr id="34822" name="Picture 6" descr="http://zsnem.pvskoly.cz/OBRAZKY/0910/hazena/img0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01008"/>
            <a:ext cx="3960440" cy="2797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5410944" cy="1399032"/>
          </a:xfrm>
        </p:spPr>
        <p:txBody>
          <a:bodyPr/>
          <a:lstStyle/>
          <a:p>
            <a:r>
              <a:rPr lang="cs-CZ" u="sng" dirty="0" smtClean="0"/>
              <a:t>Školní parlament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72000"/>
          </a:xfrm>
        </p:spPr>
        <p:txBody>
          <a:bodyPr/>
          <a:lstStyle/>
          <a:p>
            <a:r>
              <a:rPr lang="cs-CZ" sz="2400" dirty="0" smtClean="0"/>
              <a:t>Součástí školního parlamentu jsou žáci zastupující třídy od 4. po 9. ročník.</a:t>
            </a:r>
          </a:p>
          <a:p>
            <a:r>
              <a:rPr lang="cs-CZ" sz="2400" dirty="0" smtClean="0"/>
              <a:t>Každá třída má svého starostu a místostarostu, který chodí na schůzky a účastní se různých akcí.</a:t>
            </a:r>
          </a:p>
          <a:p>
            <a:r>
              <a:rPr lang="cs-CZ" sz="2400" dirty="0" smtClean="0"/>
              <a:t>Školní parlament vede p. uč. Milada Krejčová.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 descr="http://zsnem.pvskoly.cz/OBRAZKY/1011/parlament/muzeum_spotrebicu/img0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/>
          <a:lstStyle/>
          <a:p>
            <a:pPr algn="ctr"/>
            <a:r>
              <a:rPr lang="cs-CZ" u="sng" dirty="0" smtClean="0"/>
              <a:t>Vědomostní soutěže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72000"/>
          </a:xfrm>
        </p:spPr>
        <p:txBody>
          <a:bodyPr/>
          <a:lstStyle/>
          <a:p>
            <a:r>
              <a:rPr lang="cs-CZ" dirty="0" smtClean="0"/>
              <a:t>Každý rok se žáci naší školy účastní různých vědomostních soutěží.</a:t>
            </a:r>
          </a:p>
          <a:p>
            <a:r>
              <a:rPr lang="cs-CZ" dirty="0" smtClean="0"/>
              <a:t>Letos navštívili např. Gymnázium v Kojetíně, kde se uskutečnili projektu Debatování napříč osnovami.</a:t>
            </a:r>
          </a:p>
          <a:p>
            <a:r>
              <a:rPr lang="cs-CZ" dirty="0" smtClean="0"/>
              <a:t>Píše se také přírodopisný a matematický klokan, olympiády z českého jazyka, dějepisu a zeměpisu.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zsnem.pvskoly.cz/OBRAZKY/1011/debata/img0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04664"/>
            <a:ext cx="5376597" cy="4032448"/>
          </a:xfrm>
          <a:prstGeom prst="rect">
            <a:avLst/>
          </a:prstGeom>
          <a:noFill/>
        </p:spPr>
      </p:pic>
      <p:pic>
        <p:nvPicPr>
          <p:cNvPr id="41988" name="Picture 4" descr="http://zsnem.pvskoly.cz/OBRAZKY/0910/Spelling_Ant/img0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564904"/>
            <a:ext cx="5184576" cy="388637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012160" y="7647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Zeměpisná olympiáda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15616" y="54452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Anglická soutěž ve </a:t>
            </a:r>
            <a:r>
              <a:rPr lang="cs-CZ" dirty="0" err="1" smtClean="0"/>
              <a:t>spellingu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399032"/>
          </a:xfrm>
        </p:spPr>
        <p:txBody>
          <a:bodyPr>
            <a:normAutofit/>
          </a:bodyPr>
          <a:lstStyle/>
          <a:p>
            <a:r>
              <a:rPr lang="cs-CZ" sz="3200" u="sng" dirty="0" smtClean="0"/>
              <a:t>Předávání vysvědčení </a:t>
            </a:r>
            <a:r>
              <a:rPr lang="cs-CZ" sz="3200" u="sng" dirty="0" err="1" smtClean="0"/>
              <a:t>deváťákům</a:t>
            </a:r>
            <a:endParaRPr lang="cs-CZ" sz="32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72000"/>
          </a:xfrm>
        </p:spPr>
        <p:txBody>
          <a:bodyPr/>
          <a:lstStyle/>
          <a:p>
            <a:r>
              <a:rPr lang="cs-CZ" sz="2800" dirty="0" smtClean="0"/>
              <a:t>Každý rok se tradičně koná předávání vysvědčení </a:t>
            </a:r>
            <a:r>
              <a:rPr lang="cs-CZ" sz="2800" dirty="0" err="1" smtClean="0"/>
              <a:t>deváťákům</a:t>
            </a:r>
            <a:r>
              <a:rPr lang="cs-CZ" sz="2800" dirty="0" smtClean="0"/>
              <a:t> v místním kině OKO.</a:t>
            </a:r>
          </a:p>
          <a:p>
            <a:r>
              <a:rPr lang="cs-CZ" sz="2800" dirty="0" smtClean="0"/>
              <a:t>Na akci se přijdou podívat rodiče a příbuzní žáků, pozvaní jsou také učitelé školy a paní ředitelka a </a:t>
            </a:r>
            <a:r>
              <a:rPr lang="cs-CZ" sz="2800" dirty="0" smtClean="0"/>
              <a:t>zastupitelé  města</a:t>
            </a:r>
            <a:r>
              <a:rPr lang="cs-CZ" sz="2800" dirty="0" smtClean="0"/>
              <a:t>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6082" name="Picture 2" descr="http://zsnem.pvskoly.cz/OBRAZKY/0910/vysvedceni_9/img0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84984"/>
            <a:ext cx="4536504" cy="3450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zsnem.pvskoly.cz/OBRAZKY/0910/vysvedceni_9/img0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608512" cy="3074742"/>
          </a:xfrm>
          <a:prstGeom prst="rect">
            <a:avLst/>
          </a:prstGeom>
          <a:noFill/>
        </p:spPr>
      </p:pic>
      <p:pic>
        <p:nvPicPr>
          <p:cNvPr id="47108" name="Picture 4" descr="http://zsnem.pvskoly.cz/OBRAZKY/0910/vysvedceni_9/img0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64704"/>
            <a:ext cx="3960440" cy="3091075"/>
          </a:xfrm>
          <a:prstGeom prst="rect">
            <a:avLst/>
          </a:prstGeom>
          <a:noFill/>
        </p:spPr>
      </p:pic>
      <p:pic>
        <p:nvPicPr>
          <p:cNvPr id="47110" name="Picture 6" descr="http://zsnem.pvskoly.cz/OBRAZKY/0910/vysvedceni_9/img00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780928"/>
            <a:ext cx="4608512" cy="3929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cs-CZ" u="sng" dirty="0" smtClean="0"/>
              <a:t>Škola v přírodě a výlety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2880320"/>
          </a:xfrm>
        </p:spPr>
        <p:txBody>
          <a:bodyPr/>
          <a:lstStyle/>
          <a:p>
            <a:r>
              <a:rPr lang="cs-CZ" sz="2400" dirty="0" smtClean="0"/>
              <a:t>Každoročně se koná škola v přírodě, na kterou jezdí pouze 1.stupeň.</a:t>
            </a:r>
          </a:p>
          <a:p>
            <a:r>
              <a:rPr lang="cs-CZ" sz="2400" dirty="0" smtClean="0"/>
              <a:t>Tento pobyt v přírodě trvá 1 týden.</a:t>
            </a:r>
          </a:p>
          <a:p>
            <a:r>
              <a:rPr lang="cs-CZ" sz="2400" dirty="0" smtClean="0"/>
              <a:t>O zábavu se postarají různé soutěže a hry.  </a:t>
            </a:r>
          </a:p>
          <a:p>
            <a:r>
              <a:rPr lang="cs-CZ" sz="2400" dirty="0" smtClean="0"/>
              <a:t>Děti navštíví spoustu zajímavých míst v přírodě i </a:t>
            </a:r>
            <a:r>
              <a:rPr lang="cs-CZ" sz="2400" dirty="0" smtClean="0"/>
              <a:t>památky a </a:t>
            </a:r>
            <a:r>
              <a:rPr lang="cs-CZ" sz="2400" dirty="0" smtClean="0"/>
              <a:t>poznají </a:t>
            </a:r>
            <a:r>
              <a:rPr lang="cs-CZ" sz="2400" dirty="0" smtClean="0"/>
              <a:t> tak krásy </a:t>
            </a:r>
            <a:r>
              <a:rPr lang="cs-CZ" sz="2400" dirty="0" smtClean="0"/>
              <a:t>ČR.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48130" name="Picture 2" descr="http://zsnem.pvskoly.cz/OBRAZKY/0910/SvP_Karlov/2_turnus/img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87670"/>
            <a:ext cx="3960440" cy="2970330"/>
          </a:xfrm>
          <a:prstGeom prst="rect">
            <a:avLst/>
          </a:prstGeom>
          <a:noFill/>
        </p:spPr>
      </p:pic>
      <p:pic>
        <p:nvPicPr>
          <p:cNvPr id="48132" name="Picture 4" descr="http://zsnem.pvskoly.cz/OBRAZKY/0910/SvP_Karlov/2_turnus/img0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3600400" cy="2396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0"/>
            <a:ext cx="5698976" cy="1399032"/>
          </a:xfrm>
        </p:spPr>
        <p:txBody>
          <a:bodyPr/>
          <a:lstStyle/>
          <a:p>
            <a:r>
              <a:rPr lang="cs-CZ" dirty="0" smtClean="0"/>
              <a:t>Další akce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368152"/>
          </a:xfrm>
        </p:spPr>
        <p:txBody>
          <a:bodyPr/>
          <a:lstStyle/>
          <a:p>
            <a:pPr>
              <a:buNone/>
            </a:pPr>
            <a:r>
              <a:rPr lang="cs-CZ" b="1" u="sng" dirty="0" smtClean="0"/>
              <a:t>Vánoční jarmark- </a:t>
            </a:r>
            <a:r>
              <a:rPr lang="cs-CZ" sz="2000" dirty="0" smtClean="0"/>
              <a:t>každý školní rok se koná tradiční vánoční </a:t>
            </a:r>
            <a:r>
              <a:rPr lang="cs-CZ" sz="2000" dirty="0" smtClean="0"/>
              <a:t>jarmark, </a:t>
            </a:r>
            <a:r>
              <a:rPr lang="cs-CZ" sz="2000" dirty="0" smtClean="0"/>
              <a:t>kde si můžete zakoupit drobné vánoční dárky, které vyrobili naši </a:t>
            </a:r>
            <a:r>
              <a:rPr lang="cs-CZ" sz="2000" dirty="0" smtClean="0"/>
              <a:t>žáci.</a:t>
            </a:r>
            <a:endParaRPr lang="cs-CZ" sz="2000" dirty="0"/>
          </a:p>
        </p:txBody>
      </p:sp>
      <p:pic>
        <p:nvPicPr>
          <p:cNvPr id="2050" name="Picture 2" descr="http://zsnem.pvskoly.cz/OBRAZKY/1011/jarmark/img0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4176464" cy="3132348"/>
          </a:xfrm>
          <a:prstGeom prst="rect">
            <a:avLst/>
          </a:prstGeom>
          <a:noFill/>
        </p:spPr>
      </p:pic>
      <p:pic>
        <p:nvPicPr>
          <p:cNvPr id="2054" name="Picture 6" descr="http://zsnem.pvskoly.cz/OBRAZKY/1011/jarmark/img0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9685">
            <a:off x="5241480" y="2679196"/>
            <a:ext cx="3253737" cy="2440303"/>
          </a:xfrm>
          <a:prstGeom prst="rect">
            <a:avLst/>
          </a:prstGeom>
          <a:noFill/>
        </p:spPr>
      </p:pic>
      <p:pic>
        <p:nvPicPr>
          <p:cNvPr id="2056" name="Picture 8" descr="http://zsnem.pvskoly.cz/OBRAZKY/1011/jarmark/img0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365104"/>
            <a:ext cx="3600400" cy="2025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Ve škole se konají také různé soutěže jako je např. turnaj v piškvorkách nebo turnaj v šachu</a:t>
            </a:r>
            <a:endParaRPr lang="cs-CZ" sz="2400" dirty="0"/>
          </a:p>
        </p:txBody>
      </p:sp>
      <p:pic>
        <p:nvPicPr>
          <p:cNvPr id="32770" name="Picture 2" descr="http://zsnem.pvskoly.cz/OBRAZKY/1011/piskvorky/img0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744416" cy="2808312"/>
          </a:xfrm>
          <a:prstGeom prst="rect">
            <a:avLst/>
          </a:prstGeom>
          <a:noFill/>
        </p:spPr>
      </p:pic>
      <p:pic>
        <p:nvPicPr>
          <p:cNvPr id="32772" name="Picture 4" descr="http://zsnem.pvskoly.cz/OBRAZKY/1011/sachy/sachy_III/img0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12976"/>
            <a:ext cx="3960440" cy="2970330"/>
          </a:xfrm>
          <a:prstGeom prst="rect">
            <a:avLst/>
          </a:prstGeom>
          <a:noFill/>
        </p:spPr>
      </p:pic>
      <p:pic>
        <p:nvPicPr>
          <p:cNvPr id="32774" name="Picture 6" descr="http://zsnem.pvskoly.cz/OBRAZKY/1011/piskvorky/img0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96752"/>
            <a:ext cx="3695733" cy="27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8229600" cy="1399032"/>
          </a:xfrm>
        </p:spPr>
        <p:txBody>
          <a:bodyPr/>
          <a:lstStyle/>
          <a:p>
            <a:r>
              <a:rPr lang="cs-CZ" dirty="0" smtClean="0"/>
              <a:t>Mediální výchova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Tento školní předmět je na naší škole první rok.</a:t>
            </a:r>
          </a:p>
          <a:p>
            <a:r>
              <a:rPr lang="cs-CZ" sz="2200" dirty="0" smtClean="0"/>
              <a:t>Obsahem vyučování je říct si něco málo o médiích.V hodinách také pracujeme na školním časopise anebo na různých článcích pro školu. </a:t>
            </a:r>
          </a:p>
          <a:p>
            <a:r>
              <a:rPr lang="cs-CZ" sz="2200" dirty="0" smtClean="0"/>
              <a:t>Celkem se mediální výchovy účastní 19 žákyní a 1 žák.</a:t>
            </a:r>
          </a:p>
          <a:p>
            <a:r>
              <a:rPr lang="cs-CZ" sz="2200" dirty="0" smtClean="0"/>
              <a:t>Šéfredaktorka není nikdo jiný než naše paní učitelka Tesaříková.</a:t>
            </a:r>
          </a:p>
          <a:p>
            <a:r>
              <a:rPr lang="cs-CZ" sz="2200" dirty="0" smtClean="0"/>
              <a:t>Předmět máme 1x </a:t>
            </a:r>
            <a:r>
              <a:rPr lang="cs-CZ" sz="2200" dirty="0" smtClean="0"/>
              <a:t>týdně, </a:t>
            </a:r>
            <a:r>
              <a:rPr lang="cs-CZ" sz="2200" dirty="0" smtClean="0"/>
              <a:t>a to ve čtvrtek</a:t>
            </a:r>
            <a:r>
              <a:rPr lang="cs-CZ" sz="2200" dirty="0" smtClean="0"/>
              <a:t>.</a:t>
            </a:r>
          </a:p>
          <a:p>
            <a:r>
              <a:rPr lang="cs-CZ" sz="2200" dirty="0" smtClean="0"/>
              <a:t>V mediální výchově jsme zpracovali i tuto prezentaci naší školy, snad se  nám podařilo vytvořit obraz činnosti naší školy.</a:t>
            </a:r>
            <a:endParaRPr lang="cs-CZ" sz="22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Hanácký divadelní  máj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Hanácký divadelní máj  je každoroční </a:t>
            </a:r>
            <a:r>
              <a:rPr lang="cs-CZ" dirty="0" smtClean="0"/>
              <a:t>soutěžní přehlídka  </a:t>
            </a:r>
            <a:r>
              <a:rPr lang="cs-CZ" dirty="0" smtClean="0"/>
              <a:t>amatérských divadel.</a:t>
            </a:r>
          </a:p>
          <a:p>
            <a:r>
              <a:rPr lang="cs-CZ" dirty="0" smtClean="0"/>
              <a:t>Vítězové postupují  do Vysokého nad Jizerou na „Krakonošův divadelní podzim“ nebo na</a:t>
            </a:r>
          </a:p>
          <a:p>
            <a:pPr>
              <a:buNone/>
            </a:pPr>
            <a:r>
              <a:rPr lang="cs-CZ" dirty="0" smtClean="0"/>
              <a:t>    Popelku Rakovník.</a:t>
            </a:r>
          </a:p>
          <a:p>
            <a:endParaRPr lang="cs-CZ" dirty="0"/>
          </a:p>
        </p:txBody>
      </p:sp>
      <p:pic>
        <p:nvPicPr>
          <p:cNvPr id="4" name="Obrázek 3" descr="gg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005064"/>
            <a:ext cx="3231798" cy="2433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399032"/>
          </a:xfrm>
        </p:spPr>
        <p:txBody>
          <a:bodyPr/>
          <a:lstStyle/>
          <a:p>
            <a:r>
              <a:rPr lang="cs-CZ" dirty="0" smtClean="0"/>
              <a:t>Něco o školním časopise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8147248" cy="3850448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 smtClean="0"/>
              <a:t>Jmenuje se NO COMENT aneb BEZ KOMENTÁŘE.</a:t>
            </a:r>
          </a:p>
          <a:p>
            <a:r>
              <a:rPr lang="cs-CZ" sz="3200" dirty="0" smtClean="0"/>
              <a:t>Na začátku měsíce nám paní učitelka udělí nějakou událost, nebo téma, na které si připravíme </a:t>
            </a:r>
            <a:r>
              <a:rPr lang="cs-CZ" sz="3200" dirty="0" smtClean="0"/>
              <a:t>článek a fotografie.</a:t>
            </a:r>
            <a:endParaRPr lang="cs-CZ" sz="3200" dirty="0" smtClean="0"/>
          </a:p>
          <a:p>
            <a:r>
              <a:rPr lang="cs-CZ" sz="3200" dirty="0" smtClean="0"/>
              <a:t>Výtvory jí posíláme na e-mail.</a:t>
            </a:r>
          </a:p>
          <a:p>
            <a:r>
              <a:rPr lang="cs-CZ" sz="3200" dirty="0" smtClean="0"/>
              <a:t>Dále upravujeme design,tiskneme </a:t>
            </a:r>
            <a:r>
              <a:rPr lang="cs-CZ" sz="3200" dirty="0" smtClean="0"/>
              <a:t>  </a:t>
            </a:r>
            <a:r>
              <a:rPr lang="cs-CZ" sz="3200" dirty="0" smtClean="0"/>
              <a:t>a </a:t>
            </a:r>
            <a:r>
              <a:rPr lang="cs-CZ" sz="3200" dirty="0" smtClean="0"/>
              <a:t>sešíváme do kroužkové vazby.</a:t>
            </a:r>
            <a:endParaRPr lang="cs-CZ" sz="3200" dirty="0" smtClean="0"/>
          </a:p>
          <a:p>
            <a:r>
              <a:rPr lang="cs-CZ" sz="3200" dirty="0" smtClean="0"/>
              <a:t>Potom už jen rozdáváme po třídách.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zsnem.pvskoly.cz/OBRAZKY/1011/projekt_2st/img0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880320" cy="2160240"/>
          </a:xfrm>
          <a:prstGeom prst="rect">
            <a:avLst/>
          </a:prstGeom>
          <a:noFill/>
        </p:spPr>
      </p:pic>
      <p:pic>
        <p:nvPicPr>
          <p:cNvPr id="6" name="Picture 11" descr="C:\Documents and Settings\zak\Plocha\IMG_2131.JPG"/>
          <p:cNvPicPr>
            <a:picLocks noChangeAspect="1" noChangeArrowheads="1"/>
          </p:cNvPicPr>
          <p:nvPr/>
        </p:nvPicPr>
        <p:blipFill>
          <a:blip r:embed="rId3" cstate="print"/>
          <a:srcRect l="37500"/>
          <a:stretch>
            <a:fillRect/>
          </a:stretch>
        </p:blipFill>
        <p:spPr bwMode="auto">
          <a:xfrm rot="5400000">
            <a:off x="923346" y="3477254"/>
            <a:ext cx="2160239" cy="3071843"/>
          </a:xfrm>
          <a:prstGeom prst="rect">
            <a:avLst/>
          </a:prstGeom>
          <a:noFill/>
        </p:spPr>
      </p:pic>
      <p:pic>
        <p:nvPicPr>
          <p:cNvPr id="7" name="Picture 4" descr="http://zsnem.pvskoly.cz/OBRAZKY/1011/projekt_2st/img0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48680"/>
            <a:ext cx="2592288" cy="1944216"/>
          </a:xfrm>
          <a:prstGeom prst="rect">
            <a:avLst/>
          </a:prstGeom>
          <a:noFill/>
        </p:spPr>
      </p:pic>
      <p:pic>
        <p:nvPicPr>
          <p:cNvPr id="8" name="Picture 8" descr="http://zsnem.pvskoly.cz/OBRAZKY/1011/projekt_2st/img000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08920"/>
            <a:ext cx="4320480" cy="3485429"/>
          </a:xfrm>
          <a:prstGeom prst="rect">
            <a:avLst/>
          </a:prstGeom>
          <a:noFill/>
        </p:spPr>
      </p:pic>
      <p:pic>
        <p:nvPicPr>
          <p:cNvPr id="9" name="Picture 12" descr="C:\Documents and Settings\zak\Plocha\IMG_2132.JPG"/>
          <p:cNvPicPr>
            <a:picLocks noChangeAspect="1" noChangeArrowheads="1"/>
          </p:cNvPicPr>
          <p:nvPr/>
        </p:nvPicPr>
        <p:blipFill>
          <a:blip r:embed="rId6" cstate="print"/>
          <a:srcRect l="11597"/>
          <a:stretch>
            <a:fillRect/>
          </a:stretch>
        </p:blipFill>
        <p:spPr bwMode="auto">
          <a:xfrm>
            <a:off x="2843808" y="4653136"/>
            <a:ext cx="2195736" cy="1835833"/>
          </a:xfrm>
          <a:prstGeom prst="rect">
            <a:avLst/>
          </a:prstGeom>
          <a:noFill/>
        </p:spPr>
      </p:pic>
      <p:pic>
        <p:nvPicPr>
          <p:cNvPr id="10" name="Picture 6" descr="http://zsnem.pvskoly.cz/OBRAZKY/1011/projekt_2st/img000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692696"/>
            <a:ext cx="2267744" cy="170080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83568" y="30689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Práce naší redakční  rady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zak\Plocha\IMG_2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4268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372200" y="551723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Část redakční rady i s našimi časopisy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 ško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7549517" cy="5294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52736"/>
          </a:xfrm>
        </p:spPr>
        <p:txBody>
          <a:bodyPr/>
          <a:lstStyle/>
          <a:p>
            <a:pPr algn="ctr"/>
            <a:r>
              <a:rPr lang="cs-CZ" dirty="0" smtClean="0"/>
              <a:t>Svátek hudby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72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2800" dirty="0" err="1" smtClean="0"/>
              <a:t>Němčický</a:t>
            </a:r>
            <a:r>
              <a:rPr lang="cs-CZ" sz="2800" dirty="0" smtClean="0"/>
              <a:t>  svátek hudby</a:t>
            </a:r>
          </a:p>
          <a:p>
            <a:pPr>
              <a:buNone/>
            </a:pPr>
            <a:r>
              <a:rPr lang="cs-CZ" sz="2800" dirty="0" smtClean="0"/>
              <a:t>    se koná již více jak </a:t>
            </a:r>
            <a:r>
              <a:rPr lang="cs-CZ" sz="2800" dirty="0" smtClean="0"/>
              <a:t>20 </a:t>
            </a:r>
            <a:r>
              <a:rPr lang="cs-CZ" sz="2800" dirty="0" smtClean="0"/>
              <a:t>let 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Zahajují ho </a:t>
            </a:r>
            <a:r>
              <a:rPr lang="cs-CZ" sz="2800" dirty="0" smtClean="0"/>
              <a:t>taneční vzájemnosti a </a:t>
            </a:r>
            <a:r>
              <a:rPr lang="cs-CZ" sz="2800" dirty="0" smtClean="0"/>
              <a:t>vystupují orchestry základní umělecké školy a hosté.Dále pak ho doprovázejí představení literárně dramatického </a:t>
            </a:r>
            <a:r>
              <a:rPr lang="cs-CZ" sz="3200" dirty="0" smtClean="0"/>
              <a:t>oboru.</a:t>
            </a:r>
          </a:p>
          <a:p>
            <a:endParaRPr lang="cs-CZ" dirty="0"/>
          </a:p>
        </p:txBody>
      </p:sp>
      <p:pic>
        <p:nvPicPr>
          <p:cNvPr id="4" name="Obrázek 3" descr="m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149080"/>
            <a:ext cx="4355976" cy="2492896"/>
          </a:xfrm>
          <a:prstGeom prst="rect">
            <a:avLst/>
          </a:prstGeom>
        </p:spPr>
      </p:pic>
      <p:pic>
        <p:nvPicPr>
          <p:cNvPr id="5" name="Obrázek 4" descr="sv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149080"/>
            <a:ext cx="3275856" cy="2455515"/>
          </a:xfrm>
          <a:prstGeom prst="rect">
            <a:avLst/>
          </a:prstGeom>
        </p:spPr>
      </p:pic>
      <p:pic>
        <p:nvPicPr>
          <p:cNvPr id="6" name="Obrázek 5" descr="thumb_PICT019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32656"/>
            <a:ext cx="2791302" cy="1614247"/>
          </a:xfrm>
          <a:prstGeom prst="rect">
            <a:avLst/>
          </a:prstGeom>
        </p:spPr>
      </p:pic>
      <p:pic>
        <p:nvPicPr>
          <p:cNvPr id="7" name="Obrázek 6" descr="thumb_PICT0148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0"/>
            <a:ext cx="1907704" cy="1152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nemcice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3816424" cy="3390687"/>
          </a:xfrm>
          <a:prstGeom prst="rect">
            <a:avLst/>
          </a:prstGeom>
        </p:spPr>
      </p:pic>
      <p:pic>
        <p:nvPicPr>
          <p:cNvPr id="6" name="Zástupný symbol pro obsah 3" descr="kaš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700808"/>
            <a:ext cx="3960440" cy="2981798"/>
          </a:xfrm>
        </p:spPr>
      </p:pic>
      <p:pic>
        <p:nvPicPr>
          <p:cNvPr id="7" name="Obrázek 6" descr="letpoh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645024"/>
            <a:ext cx="3644737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aní ředitel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3432043" cy="2574032"/>
          </a:xfrm>
        </p:spPr>
      </p:pic>
      <p:sp>
        <p:nvSpPr>
          <p:cNvPr id="6" name="TextovéPole 5"/>
          <p:cNvSpPr txBox="1"/>
          <p:nvPr/>
        </p:nvSpPr>
        <p:spPr>
          <a:xfrm>
            <a:off x="4644008" y="476672"/>
            <a:ext cx="388843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Paní ředitelka Mgr. Hana Matušková</a:t>
            </a:r>
            <a:endParaRPr lang="cs-CZ" dirty="0"/>
          </a:p>
        </p:txBody>
      </p:sp>
      <p:cxnSp>
        <p:nvCxnSpPr>
          <p:cNvPr id="8" name="Přímá spojovací šipka 7"/>
          <p:cNvCxnSpPr/>
          <p:nvPr/>
        </p:nvCxnSpPr>
        <p:spPr>
          <a:xfrm rot="10800000" flipV="1">
            <a:off x="4067944" y="1052736"/>
            <a:ext cx="504056" cy="360040"/>
          </a:xfrm>
          <a:prstGeom prst="straightConnector1">
            <a:avLst/>
          </a:prstGeom>
          <a:ln w="50800">
            <a:solidFill>
              <a:schemeClr val="accent1">
                <a:satMod val="120000"/>
              </a:schemeClr>
            </a:solidFill>
            <a:tailEnd type="arrow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 descr="učitelský s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61019" y="1227613"/>
            <a:ext cx="4526216" cy="6336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186808" cy="1261862"/>
          </a:xfrm>
        </p:spPr>
        <p:txBody>
          <a:bodyPr/>
          <a:lstStyle/>
          <a:p>
            <a:r>
              <a:rPr lang="cs-CZ" dirty="0" smtClean="0"/>
              <a:t>Historie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72000"/>
          </a:xfrm>
        </p:spPr>
        <p:txBody>
          <a:bodyPr>
            <a:normAutofit fontScale="55000" lnSpcReduction="20000"/>
          </a:bodyPr>
          <a:lstStyle/>
          <a:p>
            <a:r>
              <a:rPr lang="cs-CZ" sz="3200" dirty="0" smtClean="0"/>
              <a:t>První zpráva o němčické škole je doložena z roku 1774. Měla jednu učírnu a navštěvovalo jí asi 15 až 20 žáků. V roce 1827 bylo potřeba školu rozšířit na dvojtřídní. Počet žáků však neustále stoupal </a:t>
            </a:r>
            <a:r>
              <a:rPr lang="cs-CZ" sz="3200" dirty="0" smtClean="0"/>
              <a:t>, a </a:t>
            </a:r>
            <a:r>
              <a:rPr lang="cs-CZ" sz="3200" dirty="0" smtClean="0"/>
              <a:t>tak nechal kníže Metternich vybudovat novou školu na své náklady.  </a:t>
            </a:r>
          </a:p>
          <a:p>
            <a:r>
              <a:rPr lang="cs-CZ" sz="3200" dirty="0" smtClean="0"/>
              <a:t>Roce 1827 se ze školní kroniky dovídáme </a:t>
            </a:r>
            <a:r>
              <a:rPr lang="cs-CZ" sz="3200" dirty="0" smtClean="0"/>
              <a:t>,že </a:t>
            </a:r>
            <a:r>
              <a:rPr lang="cs-CZ" sz="3200" dirty="0" smtClean="0"/>
              <a:t>školu navštěvovalo asi 200 dětí. </a:t>
            </a:r>
          </a:p>
          <a:p>
            <a:r>
              <a:rPr lang="cs-CZ" sz="3200" dirty="0" smtClean="0"/>
              <a:t>V roce 1895 se rozhodlo</a:t>
            </a:r>
          </a:p>
          <a:p>
            <a:pPr>
              <a:buNone/>
            </a:pPr>
            <a:r>
              <a:rPr lang="cs-CZ" sz="3200" dirty="0" smtClean="0"/>
              <a:t>     o stavbě nové školy na místě</a:t>
            </a:r>
          </a:p>
          <a:p>
            <a:pPr>
              <a:buNone/>
            </a:pPr>
            <a:r>
              <a:rPr lang="cs-CZ" sz="3200" dirty="0" smtClean="0"/>
              <a:t>      dnešní ZUŠ. Základní kámen </a:t>
            </a:r>
          </a:p>
          <a:p>
            <a:pPr>
              <a:buNone/>
            </a:pPr>
            <a:r>
              <a:rPr lang="cs-CZ" sz="3200" dirty="0" smtClean="0"/>
              <a:t>      byl položen v roce 1896 a</a:t>
            </a:r>
          </a:p>
          <a:p>
            <a:pPr>
              <a:buNone/>
            </a:pPr>
            <a:r>
              <a:rPr lang="cs-CZ" sz="3200" dirty="0" smtClean="0"/>
              <a:t>      vyučovat se začalo hned za rok. </a:t>
            </a:r>
          </a:p>
          <a:p>
            <a:pPr>
              <a:buNone/>
            </a:pPr>
            <a:r>
              <a:rPr lang="cs-CZ" sz="3200" dirty="0" smtClean="0"/>
              <a:t>      </a:t>
            </a:r>
            <a:r>
              <a:rPr lang="cs-CZ" sz="3200" dirty="0" smtClean="0"/>
              <a:t>V další  </a:t>
            </a:r>
            <a:r>
              <a:rPr lang="cs-CZ" sz="3200" dirty="0" smtClean="0"/>
              <a:t>kronice města se píše: Budiž </a:t>
            </a:r>
          </a:p>
          <a:p>
            <a:pPr>
              <a:buNone/>
            </a:pPr>
            <a:r>
              <a:rPr lang="cs-CZ" sz="3200" dirty="0" smtClean="0"/>
              <a:t>      věčná chvála všem představitelům</a:t>
            </a:r>
          </a:p>
          <a:p>
            <a:pPr>
              <a:buNone/>
            </a:pPr>
            <a:r>
              <a:rPr lang="cs-CZ" sz="3200" dirty="0" smtClean="0"/>
              <a:t>      města, že se v roce 1924 rozhodli </a:t>
            </a:r>
          </a:p>
          <a:p>
            <a:pPr>
              <a:buNone/>
            </a:pPr>
            <a:r>
              <a:rPr lang="cs-CZ" sz="3200" dirty="0" smtClean="0"/>
              <a:t>      postavit v našem městě novou školní budovu, </a:t>
            </a:r>
          </a:p>
          <a:p>
            <a:pPr>
              <a:buNone/>
            </a:pPr>
            <a:r>
              <a:rPr lang="cs-CZ" sz="3200" dirty="0" smtClean="0"/>
              <a:t>      v níž je základní škola umístěna </a:t>
            </a:r>
            <a:r>
              <a:rPr lang="cs-CZ" sz="3200" dirty="0" smtClean="0"/>
              <a:t>do </a:t>
            </a:r>
            <a:r>
              <a:rPr lang="cs-CZ" sz="3200" dirty="0" smtClean="0"/>
              <a:t>dnes.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36084" y="2092908"/>
            <a:ext cx="21523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4572000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  <a:tabLst>
                <a:tab pos="5203825" algn="l"/>
              </a:tabLst>
            </a:pPr>
            <a:r>
              <a:rPr lang="cs-CZ" dirty="0" smtClean="0"/>
              <a:t> </a:t>
            </a:r>
            <a:r>
              <a:rPr lang="cs-CZ" sz="3200" dirty="0" smtClean="0">
                <a:latin typeface="Comic Sans MS" pitchFamily="66" charset="0"/>
              </a:rPr>
              <a:t>S kopáním základů se začalo 20.února 1925 a 8.března se</a:t>
            </a:r>
          </a:p>
          <a:p>
            <a:pPr>
              <a:buFontTx/>
              <a:buNone/>
              <a:tabLst>
                <a:tab pos="5203825" algn="l"/>
              </a:tabLst>
            </a:pPr>
            <a:r>
              <a:rPr lang="cs-CZ" sz="3200" dirty="0" smtClean="0">
                <a:latin typeface="Comic Sans MS" pitchFamily="66" charset="0"/>
              </a:rPr>
              <a:t>konala školní slavnost s položením základního kamene, </a:t>
            </a:r>
          </a:p>
          <a:p>
            <a:pPr>
              <a:buFontTx/>
              <a:buNone/>
              <a:tabLst>
                <a:tab pos="5203825" algn="l"/>
              </a:tabLst>
            </a:pPr>
            <a:r>
              <a:rPr lang="cs-CZ" sz="3200" dirty="0" smtClean="0">
                <a:latin typeface="Comic Sans MS" pitchFamily="66" charset="0"/>
              </a:rPr>
              <a:t>který je umístěn pod okny naší družiny. Díky příznivému</a:t>
            </a:r>
          </a:p>
          <a:p>
            <a:pPr>
              <a:buFontTx/>
              <a:buNone/>
              <a:tabLst>
                <a:tab pos="5203825" algn="l"/>
              </a:tabLst>
            </a:pPr>
            <a:r>
              <a:rPr lang="cs-CZ" sz="3200" dirty="0" smtClean="0">
                <a:latin typeface="Comic Sans MS" pitchFamily="66" charset="0"/>
              </a:rPr>
              <a:t>počasí a velkému pracovnímu nasazení mohla být škola za </a:t>
            </a:r>
          </a:p>
          <a:p>
            <a:pPr>
              <a:buFontTx/>
              <a:buNone/>
              <a:tabLst>
                <a:tab pos="5203825" algn="l"/>
              </a:tabLst>
            </a:pPr>
            <a:r>
              <a:rPr lang="cs-CZ" sz="3200" dirty="0" smtClean="0">
                <a:latin typeface="Comic Sans MS" pitchFamily="66" charset="0"/>
              </a:rPr>
              <a:t>7 měsíců otevřena. Slavnostní otevření se uskutečnilo</a:t>
            </a:r>
          </a:p>
          <a:p>
            <a:pPr>
              <a:buFontTx/>
              <a:buNone/>
              <a:tabLst>
                <a:tab pos="5203825" algn="l"/>
              </a:tabLst>
            </a:pPr>
            <a:r>
              <a:rPr lang="cs-CZ" sz="3200" dirty="0" smtClean="0">
                <a:latin typeface="Comic Sans MS" pitchFamily="66" charset="0"/>
              </a:rPr>
              <a:t>před 85 lety 28.září 1925. </a:t>
            </a:r>
          </a:p>
          <a:p>
            <a:pPr>
              <a:buFontTx/>
              <a:buNone/>
              <a:tabLst>
                <a:tab pos="5203825" algn="l"/>
              </a:tabLst>
            </a:pPr>
            <a:endParaRPr lang="cs-CZ" sz="3200" dirty="0" smtClean="0">
              <a:latin typeface="Comic Sans MS" pitchFamily="66" charset="0"/>
            </a:endParaRPr>
          </a:p>
          <a:p>
            <a:pPr>
              <a:buFontTx/>
              <a:buNone/>
              <a:tabLst>
                <a:tab pos="5203825" algn="l"/>
              </a:tabLst>
            </a:pPr>
            <a:r>
              <a:rPr lang="cs-CZ" sz="3200" dirty="0" smtClean="0">
                <a:latin typeface="Comic Sans MS" pitchFamily="66" charset="0"/>
              </a:rPr>
              <a:t>S přístavbou školy se začalo v roce 1977. Díky</a:t>
            </a:r>
          </a:p>
          <a:p>
            <a:pPr>
              <a:buFontTx/>
              <a:buNone/>
              <a:tabLst>
                <a:tab pos="5203825" algn="l"/>
              </a:tabLst>
            </a:pPr>
            <a:r>
              <a:rPr lang="cs-CZ" sz="3200" dirty="0" smtClean="0">
                <a:latin typeface="Comic Sans MS" pitchFamily="66" charset="0"/>
              </a:rPr>
              <a:t>nedostatku materiálu se stavba protáhla na sedm let. V</a:t>
            </a:r>
          </a:p>
          <a:p>
            <a:pPr>
              <a:buFontTx/>
              <a:buNone/>
              <a:tabLst>
                <a:tab pos="5203825" algn="l"/>
              </a:tabLst>
            </a:pPr>
            <a:r>
              <a:rPr lang="cs-CZ" sz="3200" dirty="0" smtClean="0">
                <a:latin typeface="Comic Sans MS" pitchFamily="66" charset="0"/>
              </a:rPr>
              <a:t>nové části školní budovy se začalo vyučovat v září 1983. </a:t>
            </a:r>
          </a:p>
          <a:p>
            <a:pPr>
              <a:buFontTx/>
              <a:buNone/>
              <a:tabLst>
                <a:tab pos="5203825" algn="l"/>
              </a:tabLst>
            </a:pPr>
            <a:r>
              <a:rPr lang="cs-CZ" sz="3200" dirty="0" smtClean="0">
                <a:latin typeface="Comic Sans MS" pitchFamily="66" charset="0"/>
              </a:rPr>
              <a:t>Od těch dob prošla škola řadou oprav a změn. Na naší</a:t>
            </a:r>
          </a:p>
          <a:p>
            <a:pPr>
              <a:buFontTx/>
              <a:buNone/>
              <a:tabLst>
                <a:tab pos="5203825" algn="l"/>
              </a:tabLst>
            </a:pPr>
            <a:r>
              <a:rPr lang="cs-CZ" sz="3200" dirty="0" smtClean="0">
                <a:latin typeface="Comic Sans MS" pitchFamily="66" charset="0"/>
              </a:rPr>
              <a:t>škole se odvedlo hodně práce, a proto bychom si měli</a:t>
            </a:r>
          </a:p>
          <a:p>
            <a:pPr>
              <a:buFontTx/>
              <a:buNone/>
              <a:tabLst>
                <a:tab pos="5203825" algn="l"/>
              </a:tabLst>
            </a:pPr>
            <a:r>
              <a:rPr lang="cs-CZ" sz="3200" dirty="0" smtClean="0">
                <a:latin typeface="Comic Sans MS" pitchFamily="66" charset="0"/>
              </a:rPr>
              <a:t>vážit toho, jakou školu máme.</a:t>
            </a:r>
          </a:p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61756" y="3647356"/>
            <a:ext cx="20928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0"/>
            <a:ext cx="4618856" cy="1138384"/>
          </a:xfrm>
        </p:spPr>
        <p:txBody>
          <a:bodyPr/>
          <a:lstStyle/>
          <a:p>
            <a:r>
              <a:rPr lang="cs-CZ" dirty="0" smtClean="0"/>
              <a:t>Vybavení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96136" y="1268760"/>
            <a:ext cx="3168352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Cvičná kuchyňka</a:t>
            </a:r>
            <a:endParaRPr lang="cs-CZ" sz="2000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918819" cy="291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56992"/>
            <a:ext cx="44644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šipka 6"/>
          <p:cNvCxnSpPr/>
          <p:nvPr/>
        </p:nvCxnSpPr>
        <p:spPr>
          <a:xfrm rot="10800000" flipV="1">
            <a:off x="5292080" y="1628800"/>
            <a:ext cx="576064" cy="432048"/>
          </a:xfrm>
          <a:prstGeom prst="straightConnector1">
            <a:avLst/>
          </a:prstGeom>
          <a:ln w="50800">
            <a:tailEnd type="arrow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475656" y="479715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Učebna chemie a přírodopisu</a:t>
            </a:r>
            <a:endParaRPr lang="cs-CZ" dirty="0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2987824" y="5301208"/>
            <a:ext cx="864096" cy="504056"/>
          </a:xfrm>
          <a:prstGeom prst="straightConnector1">
            <a:avLst/>
          </a:prstGeom>
          <a:ln w="50800">
            <a:tailEnd type="arrow"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191</TotalTime>
  <Words>1065</Words>
  <Application>Microsoft Office PowerPoint</Application>
  <PresentationFormat>Předvádění na obrazovce (4:3)</PresentationFormat>
  <Paragraphs>112</Paragraphs>
  <Slides>33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Talent</vt:lpstr>
      <vt:lpstr>ZŠ Němčice nad Hanou</vt:lpstr>
      <vt:lpstr>Naše město</vt:lpstr>
      <vt:lpstr>Hanácký divadelní  máj</vt:lpstr>
      <vt:lpstr>Svátek hudby</vt:lpstr>
      <vt:lpstr>Snímek 5</vt:lpstr>
      <vt:lpstr>Snímek 6</vt:lpstr>
      <vt:lpstr>Historie školy</vt:lpstr>
      <vt:lpstr>Snímek 8</vt:lpstr>
      <vt:lpstr>Vybavení školy</vt:lpstr>
      <vt:lpstr>Snímek 10</vt:lpstr>
      <vt:lpstr>Snímek 11</vt:lpstr>
      <vt:lpstr>Snímek 12</vt:lpstr>
      <vt:lpstr>Akademie</vt:lpstr>
      <vt:lpstr>Snímek 14</vt:lpstr>
      <vt:lpstr>Snímek 15</vt:lpstr>
      <vt:lpstr>Pěvecký sbor SKŘIVÁNEK</vt:lpstr>
      <vt:lpstr>Snímek 17</vt:lpstr>
      <vt:lpstr>Sporty</vt:lpstr>
      <vt:lpstr>Snímek 19</vt:lpstr>
      <vt:lpstr>Snímek 20</vt:lpstr>
      <vt:lpstr>Školní parlament</vt:lpstr>
      <vt:lpstr>Vědomostní soutěže</vt:lpstr>
      <vt:lpstr>Snímek 23</vt:lpstr>
      <vt:lpstr>Předávání vysvědčení deváťákům</vt:lpstr>
      <vt:lpstr>Snímek 25</vt:lpstr>
      <vt:lpstr>Škola v přírodě a výlety</vt:lpstr>
      <vt:lpstr>Další akce školy</vt:lpstr>
      <vt:lpstr>Snímek 28</vt:lpstr>
      <vt:lpstr>Mediální výchova</vt:lpstr>
      <vt:lpstr>Něco o školním časopise</vt:lpstr>
      <vt:lpstr>Snímek 31</vt:lpstr>
      <vt:lpstr>Snímek 32</vt:lpstr>
      <vt:lpstr>Snímek 33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ZŠ Němčice nad Hanou</dc:title>
  <dc:creator>zak</dc:creator>
  <cp:lastModifiedBy>*</cp:lastModifiedBy>
  <cp:revision>21</cp:revision>
  <dcterms:created xsi:type="dcterms:W3CDTF">2010-12-09T12:48:19Z</dcterms:created>
  <dcterms:modified xsi:type="dcterms:W3CDTF">2011-03-29T15:40:18Z</dcterms:modified>
</cp:coreProperties>
</file>