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9" r:id="rId1"/>
  </p:sldMasterIdLst>
  <p:notesMasterIdLst>
    <p:notesMasterId r:id="rId29"/>
  </p:notesMasterIdLst>
  <p:handoutMasterIdLst>
    <p:handoutMasterId r:id="rId30"/>
  </p:handoutMasterIdLst>
  <p:sldIdLst>
    <p:sldId id="256" r:id="rId2"/>
    <p:sldId id="439" r:id="rId3"/>
    <p:sldId id="456" r:id="rId4"/>
    <p:sldId id="440" r:id="rId5"/>
    <p:sldId id="385" r:id="rId6"/>
    <p:sldId id="443" r:id="rId7"/>
    <p:sldId id="387" r:id="rId8"/>
    <p:sldId id="447" r:id="rId9"/>
    <p:sldId id="457" r:id="rId10"/>
    <p:sldId id="458" r:id="rId11"/>
    <p:sldId id="459" r:id="rId12"/>
    <p:sldId id="461" r:id="rId13"/>
    <p:sldId id="448" r:id="rId14"/>
    <p:sldId id="395" r:id="rId15"/>
    <p:sldId id="394" r:id="rId16"/>
    <p:sldId id="464" r:id="rId17"/>
    <p:sldId id="465" r:id="rId18"/>
    <p:sldId id="466" r:id="rId19"/>
    <p:sldId id="467" r:id="rId20"/>
    <p:sldId id="468" r:id="rId21"/>
    <p:sldId id="469" r:id="rId22"/>
    <p:sldId id="478" r:id="rId23"/>
    <p:sldId id="481" r:id="rId24"/>
    <p:sldId id="482" r:id="rId25"/>
    <p:sldId id="483" r:id="rId26"/>
    <p:sldId id="479" r:id="rId27"/>
    <p:sldId id="480" r:id="rId28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8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3300"/>
    <a:srgbClr val="4BAE00"/>
    <a:srgbClr val="7CC20B"/>
    <a:srgbClr val="70A301"/>
    <a:srgbClr val="000066"/>
    <a:srgbClr val="4094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redný štýl 2 - zvýrazneni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2" autoAdjust="0"/>
    <p:restoredTop sz="94588" autoAdjust="0"/>
  </p:normalViewPr>
  <p:slideViewPr>
    <p:cSldViewPr>
      <p:cViewPr>
        <p:scale>
          <a:sx n="104" d="100"/>
          <a:sy n="104" d="100"/>
        </p:scale>
        <p:origin x="-10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-2707" y="-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4EFBD21-758F-47C0-9901-8ACA2F1DB66D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6272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k-SK" noProof="0" smtClean="0"/>
              <a:t>Click to edit Master text styles</a:t>
            </a:r>
          </a:p>
          <a:p>
            <a:pPr lvl="1"/>
            <a:r>
              <a:rPr lang="sk-SK" noProof="0" smtClean="0"/>
              <a:t>Second level</a:t>
            </a:r>
          </a:p>
          <a:p>
            <a:pPr lvl="2"/>
            <a:r>
              <a:rPr lang="sk-SK" noProof="0" smtClean="0"/>
              <a:t>Third level</a:t>
            </a:r>
          </a:p>
          <a:p>
            <a:pPr lvl="3"/>
            <a:r>
              <a:rPr lang="sk-SK" noProof="0" smtClean="0"/>
              <a:t>Fourth level</a:t>
            </a:r>
          </a:p>
          <a:p>
            <a:pPr lvl="4"/>
            <a:r>
              <a:rPr lang="sk-SK" noProof="0" smtClean="0"/>
              <a:t>Fifth level</a:t>
            </a:r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sk-SK"/>
          </a:p>
        </p:txBody>
      </p:sp>
      <p:sp>
        <p:nvSpPr>
          <p:cNvPr id="348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31" tIns="45766" rIns="91531" bIns="45766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6B66979-4620-4AC4-A0BB-92641594BC9F}" type="slidenum">
              <a:rPr lang="sk-SK"/>
              <a:pPr>
                <a:defRPr/>
              </a:pPr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60742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2523339-29F6-45F3-95FD-E71115DF3E68}" type="slidenum">
              <a:rPr lang="sk-SK" smtClean="0"/>
              <a:pPr eaLnBrk="1" hangingPunct="1"/>
              <a:t>1</a:t>
            </a:fld>
            <a:endParaRPr lang="sk-SK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5988" y="741363"/>
            <a:ext cx="4965700" cy="37258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sk-SK" smtClean="0"/>
          </a:p>
        </p:txBody>
      </p:sp>
    </p:spTree>
    <p:extLst>
      <p:ext uri="{BB962C8B-B14F-4D97-AF65-F5344CB8AC3E}">
        <p14:creationId xmlns:p14="http://schemas.microsoft.com/office/powerpoint/2010/main" val="2035780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5716190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5312099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9062634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1039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sk-SK" sz="2400">
                <a:latin typeface="Times New Roman" pitchFamily="18" charset="0"/>
              </a:endParaRPr>
            </a:p>
          </p:txBody>
        </p:sp>
        <p:sp>
          <p:nvSpPr>
            <p:cNvPr id="1040" name="Rectangle 4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 sz="2400">
                <a:latin typeface="Times New Roman" pitchFamily="18" charset="0"/>
              </a:endParaRPr>
            </a:p>
          </p:txBody>
        </p:sp>
        <p:sp>
          <p:nvSpPr>
            <p:cNvPr id="1041" name="Rectangle 5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hlink"/>
                </a:solidFill>
              </a:endParaRPr>
            </a:p>
          </p:txBody>
        </p:sp>
        <p:sp>
          <p:nvSpPr>
            <p:cNvPr id="1042" name="Rectangle 6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hlink"/>
                </a:solidFill>
              </a:endParaRPr>
            </a:p>
          </p:txBody>
        </p:sp>
        <p:sp>
          <p:nvSpPr>
            <p:cNvPr id="1043" name="Rectangle 7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accent2"/>
                </a:solidFill>
              </a:endParaRPr>
            </a:p>
          </p:txBody>
        </p:sp>
        <p:sp>
          <p:nvSpPr>
            <p:cNvPr id="1044" name="Rectangle 8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hlink"/>
                </a:solidFill>
              </a:endParaRPr>
            </a:p>
          </p:txBody>
        </p:sp>
        <p:sp>
          <p:nvSpPr>
            <p:cNvPr id="1045" name="Rectangle 9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 sz="2400">
                <a:latin typeface="Times New Roman" pitchFamily="18" charset="0"/>
              </a:endParaRPr>
            </a:p>
          </p:txBody>
        </p:sp>
        <p:sp>
          <p:nvSpPr>
            <p:cNvPr id="1046" name="Rectangle 10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accent2"/>
                </a:solidFill>
              </a:endParaRPr>
            </a:p>
          </p:txBody>
        </p:sp>
        <p:sp>
          <p:nvSpPr>
            <p:cNvPr id="1047" name="Rectangle 11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>
                <a:solidFill>
                  <a:schemeClr val="accent2"/>
                </a:solidFill>
              </a:endParaRPr>
            </a:p>
          </p:txBody>
        </p:sp>
      </p:grpSp>
      <p:sp>
        <p:nvSpPr>
          <p:cNvPr id="598029" name="Rectangle 13"/>
          <p:cNvSpPr>
            <a:spLocks noChangeArrowheads="1"/>
          </p:cNvSpPr>
          <p:nvPr userDrawn="1"/>
        </p:nvSpPr>
        <p:spPr bwMode="auto">
          <a:xfrm>
            <a:off x="7019925" y="6453188"/>
            <a:ext cx="2124075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r">
              <a:defRPr/>
            </a:pPr>
            <a:endParaRPr lang="sk-SK" sz="1050" b="1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pSp>
        <p:nvGrpSpPr>
          <p:cNvPr id="1028" name="Group 16"/>
          <p:cNvGrpSpPr>
            <a:grpSpLocks/>
          </p:cNvGrpSpPr>
          <p:nvPr userDrawn="1"/>
        </p:nvGrpSpPr>
        <p:grpSpPr bwMode="auto">
          <a:xfrm>
            <a:off x="0" y="4721225"/>
            <a:ext cx="2398713" cy="2136775"/>
            <a:chOff x="0" y="2458"/>
            <a:chExt cx="2142" cy="1858"/>
          </a:xfrm>
        </p:grpSpPr>
        <p:sp>
          <p:nvSpPr>
            <p:cNvPr id="598033" name="Freeform 17"/>
            <p:cNvSpPr>
              <a:spLocks/>
            </p:cNvSpPr>
            <p:nvPr userDrawn="1"/>
          </p:nvSpPr>
          <p:spPr bwMode="ltGray">
            <a:xfrm>
              <a:off x="0" y="2508"/>
              <a:ext cx="2142" cy="1807"/>
            </a:xfrm>
            <a:custGeom>
              <a:avLst/>
              <a:gdLst/>
              <a:ahLst/>
              <a:cxnLst>
                <a:cxn ang="0">
                  <a:pos x="329" y="66"/>
                </a:cxn>
                <a:cxn ang="0">
                  <a:pos x="161" y="3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161" y="42"/>
                </a:cxn>
                <a:cxn ang="0">
                  <a:pos x="323" y="78"/>
                </a:cxn>
                <a:cxn ang="0">
                  <a:pos x="556" y="150"/>
                </a:cxn>
                <a:cxn ang="0">
                  <a:pos x="777" y="245"/>
                </a:cxn>
                <a:cxn ang="0">
                  <a:pos x="993" y="365"/>
                </a:cxn>
                <a:cxn ang="0">
                  <a:pos x="1196" y="503"/>
                </a:cxn>
                <a:cxn ang="0">
                  <a:pos x="1381" y="653"/>
                </a:cxn>
                <a:cxn ang="0">
                  <a:pos x="1555" y="827"/>
                </a:cxn>
                <a:cxn ang="0">
                  <a:pos x="1710" y="1019"/>
                </a:cxn>
                <a:cxn ang="0">
                  <a:pos x="1854" y="1229"/>
                </a:cxn>
                <a:cxn ang="0">
                  <a:pos x="1937" y="1366"/>
                </a:cxn>
                <a:cxn ang="0">
                  <a:pos x="2009" y="1510"/>
                </a:cxn>
                <a:cxn ang="0">
                  <a:pos x="2069" y="1654"/>
                </a:cxn>
                <a:cxn ang="0">
                  <a:pos x="2123" y="1804"/>
                </a:cxn>
                <a:cxn ang="0">
                  <a:pos x="2135" y="1804"/>
                </a:cxn>
                <a:cxn ang="0">
                  <a:pos x="2081" y="1654"/>
                </a:cxn>
                <a:cxn ang="0">
                  <a:pos x="2021" y="1510"/>
                </a:cxn>
                <a:cxn ang="0">
                  <a:pos x="1949" y="1366"/>
                </a:cxn>
                <a:cxn ang="0">
                  <a:pos x="1866" y="1223"/>
                </a:cxn>
                <a:cxn ang="0">
                  <a:pos x="1722" y="1013"/>
                </a:cxn>
                <a:cxn ang="0">
                  <a:pos x="1561" y="821"/>
                </a:cxn>
                <a:cxn ang="0">
                  <a:pos x="1387" y="647"/>
                </a:cxn>
                <a:cxn ang="0">
                  <a:pos x="1202" y="491"/>
                </a:cxn>
                <a:cxn ang="0">
                  <a:pos x="999" y="353"/>
                </a:cxn>
                <a:cxn ang="0">
                  <a:pos x="783" y="239"/>
                </a:cxn>
                <a:cxn ang="0">
                  <a:pos x="562" y="138"/>
                </a:cxn>
                <a:cxn ang="0">
                  <a:pos x="329" y="66"/>
                </a:cxn>
                <a:cxn ang="0">
                  <a:pos x="329" y="66"/>
                </a:cxn>
              </a:cxnLst>
              <a:rect l="0" t="0" r="r" b="b"/>
              <a:pathLst>
                <a:path w="2135" h="1804">
                  <a:moveTo>
                    <a:pt x="329" y="66"/>
                  </a:moveTo>
                  <a:lnTo>
                    <a:pt x="161" y="30"/>
                  </a:lnTo>
                  <a:lnTo>
                    <a:pt x="0" y="0"/>
                  </a:lnTo>
                  <a:lnTo>
                    <a:pt x="0" y="12"/>
                  </a:lnTo>
                  <a:lnTo>
                    <a:pt x="161" y="42"/>
                  </a:lnTo>
                  <a:lnTo>
                    <a:pt x="323" y="78"/>
                  </a:lnTo>
                  <a:lnTo>
                    <a:pt x="556" y="150"/>
                  </a:lnTo>
                  <a:lnTo>
                    <a:pt x="777" y="245"/>
                  </a:lnTo>
                  <a:lnTo>
                    <a:pt x="993" y="365"/>
                  </a:lnTo>
                  <a:lnTo>
                    <a:pt x="1196" y="503"/>
                  </a:lnTo>
                  <a:lnTo>
                    <a:pt x="1381" y="653"/>
                  </a:lnTo>
                  <a:lnTo>
                    <a:pt x="1555" y="827"/>
                  </a:lnTo>
                  <a:lnTo>
                    <a:pt x="1710" y="1019"/>
                  </a:lnTo>
                  <a:lnTo>
                    <a:pt x="1854" y="1229"/>
                  </a:lnTo>
                  <a:lnTo>
                    <a:pt x="1937" y="1366"/>
                  </a:lnTo>
                  <a:lnTo>
                    <a:pt x="2009" y="1510"/>
                  </a:lnTo>
                  <a:lnTo>
                    <a:pt x="2069" y="1654"/>
                  </a:lnTo>
                  <a:lnTo>
                    <a:pt x="2123" y="1804"/>
                  </a:lnTo>
                  <a:lnTo>
                    <a:pt x="2135" y="1804"/>
                  </a:lnTo>
                  <a:lnTo>
                    <a:pt x="2081" y="1654"/>
                  </a:lnTo>
                  <a:lnTo>
                    <a:pt x="2021" y="1510"/>
                  </a:lnTo>
                  <a:lnTo>
                    <a:pt x="1949" y="1366"/>
                  </a:lnTo>
                  <a:lnTo>
                    <a:pt x="1866" y="1223"/>
                  </a:lnTo>
                  <a:lnTo>
                    <a:pt x="1722" y="1013"/>
                  </a:lnTo>
                  <a:lnTo>
                    <a:pt x="1561" y="821"/>
                  </a:lnTo>
                  <a:lnTo>
                    <a:pt x="1387" y="647"/>
                  </a:lnTo>
                  <a:lnTo>
                    <a:pt x="1202" y="491"/>
                  </a:lnTo>
                  <a:lnTo>
                    <a:pt x="999" y="353"/>
                  </a:lnTo>
                  <a:lnTo>
                    <a:pt x="783" y="239"/>
                  </a:lnTo>
                  <a:lnTo>
                    <a:pt x="562" y="138"/>
                  </a:lnTo>
                  <a:lnTo>
                    <a:pt x="329" y="66"/>
                  </a:lnTo>
                  <a:lnTo>
                    <a:pt x="329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4" name="Freeform 18"/>
            <p:cNvSpPr>
              <a:spLocks/>
            </p:cNvSpPr>
            <p:nvPr userDrawn="1"/>
          </p:nvSpPr>
          <p:spPr bwMode="hidden">
            <a:xfrm>
              <a:off x="0" y="2458"/>
              <a:ext cx="1854" cy="1858"/>
            </a:xfrm>
            <a:custGeom>
              <a:avLst/>
              <a:gdLst/>
              <a:ahLst/>
              <a:cxnLst>
                <a:cxn ang="0">
                  <a:pos x="1854" y="1858"/>
                </a:cxn>
                <a:cxn ang="0">
                  <a:pos x="0" y="1858"/>
                </a:cxn>
                <a:cxn ang="0">
                  <a:pos x="0" y="0"/>
                </a:cxn>
                <a:cxn ang="0">
                  <a:pos x="1854" y="1858"/>
                </a:cxn>
                <a:cxn ang="0">
                  <a:pos x="1854" y="1858"/>
                </a:cxn>
              </a:cxnLst>
              <a:rect l="0" t="0" r="r" b="b"/>
              <a:pathLst>
                <a:path w="1854" h="1858">
                  <a:moveTo>
                    <a:pt x="1854" y="1858"/>
                  </a:moveTo>
                  <a:lnTo>
                    <a:pt x="0" y="1858"/>
                  </a:lnTo>
                  <a:lnTo>
                    <a:pt x="0" y="0"/>
                  </a:lnTo>
                  <a:lnTo>
                    <a:pt x="1854" y="1858"/>
                  </a:lnTo>
                  <a:lnTo>
                    <a:pt x="1854" y="185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50000">
                  <a:schemeClr val="bg1"/>
                </a:gs>
                <a:gs pos="100000">
                  <a:schemeClr val="bg2"/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5" name="Freeform 19"/>
            <p:cNvSpPr>
              <a:spLocks/>
            </p:cNvSpPr>
            <p:nvPr userDrawn="1"/>
          </p:nvSpPr>
          <p:spPr bwMode="ltGray">
            <a:xfrm>
              <a:off x="0" y="2735"/>
              <a:ext cx="1745" cy="1578"/>
            </a:xfrm>
            <a:custGeom>
              <a:avLst/>
              <a:gdLst/>
              <a:ahLst/>
              <a:cxnLst>
                <a:cxn ang="0">
                  <a:pos x="1640" y="1377"/>
                </a:cxn>
                <a:cxn ang="0">
                  <a:pos x="1692" y="1479"/>
                </a:cxn>
                <a:cxn ang="0">
                  <a:pos x="1732" y="1577"/>
                </a:cxn>
                <a:cxn ang="0">
                  <a:pos x="1745" y="1577"/>
                </a:cxn>
                <a:cxn ang="0">
                  <a:pos x="1703" y="1469"/>
                </a:cxn>
                <a:cxn ang="0">
                  <a:pos x="1649" y="1367"/>
                </a:cxn>
                <a:cxn ang="0">
                  <a:pos x="1535" y="1157"/>
                </a:cxn>
                <a:cxn ang="0">
                  <a:pos x="1395" y="951"/>
                </a:cxn>
                <a:cxn ang="0">
                  <a:pos x="1236" y="756"/>
                </a:cxn>
                <a:cxn ang="0">
                  <a:pos x="1061" y="582"/>
                </a:cxn>
                <a:cxn ang="0">
                  <a:pos x="876" y="426"/>
                </a:cxn>
                <a:cxn ang="0">
                  <a:pos x="672" y="294"/>
                </a:cxn>
                <a:cxn ang="0">
                  <a:pos x="455" y="174"/>
                </a:cxn>
                <a:cxn ang="0">
                  <a:pos x="234" y="78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22" y="89"/>
                </a:cxn>
                <a:cxn ang="0">
                  <a:pos x="446" y="185"/>
                </a:cxn>
                <a:cxn ang="0">
                  <a:pos x="662" y="305"/>
                </a:cxn>
                <a:cxn ang="0">
                  <a:pos x="866" y="437"/>
                </a:cxn>
                <a:cxn ang="0">
                  <a:pos x="1052" y="593"/>
                </a:cxn>
                <a:cxn ang="0">
                  <a:pos x="1226" y="767"/>
                </a:cxn>
                <a:cxn ang="0">
                  <a:pos x="1385" y="960"/>
                </a:cxn>
                <a:cxn ang="0">
                  <a:pos x="1526" y="1167"/>
                </a:cxn>
                <a:cxn ang="0">
                  <a:pos x="1640" y="1377"/>
                </a:cxn>
              </a:cxnLst>
              <a:rect l="0" t="0" r="r" b="b"/>
              <a:pathLst>
                <a:path w="1745" h="1577">
                  <a:moveTo>
                    <a:pt x="1640" y="1377"/>
                  </a:moveTo>
                  <a:lnTo>
                    <a:pt x="1692" y="1479"/>
                  </a:lnTo>
                  <a:lnTo>
                    <a:pt x="1732" y="1577"/>
                  </a:lnTo>
                  <a:lnTo>
                    <a:pt x="1745" y="1577"/>
                  </a:lnTo>
                  <a:lnTo>
                    <a:pt x="1703" y="1469"/>
                  </a:lnTo>
                  <a:lnTo>
                    <a:pt x="1649" y="1367"/>
                  </a:lnTo>
                  <a:lnTo>
                    <a:pt x="1535" y="1157"/>
                  </a:lnTo>
                  <a:lnTo>
                    <a:pt x="1395" y="951"/>
                  </a:lnTo>
                  <a:lnTo>
                    <a:pt x="1236" y="756"/>
                  </a:lnTo>
                  <a:lnTo>
                    <a:pt x="1061" y="582"/>
                  </a:lnTo>
                  <a:lnTo>
                    <a:pt x="876" y="426"/>
                  </a:lnTo>
                  <a:lnTo>
                    <a:pt x="672" y="294"/>
                  </a:lnTo>
                  <a:lnTo>
                    <a:pt x="455" y="174"/>
                  </a:lnTo>
                  <a:lnTo>
                    <a:pt x="234" y="78"/>
                  </a:lnTo>
                  <a:lnTo>
                    <a:pt x="0" y="0"/>
                  </a:lnTo>
                  <a:lnTo>
                    <a:pt x="0" y="12"/>
                  </a:lnTo>
                  <a:lnTo>
                    <a:pt x="222" y="89"/>
                  </a:lnTo>
                  <a:lnTo>
                    <a:pt x="446" y="185"/>
                  </a:lnTo>
                  <a:lnTo>
                    <a:pt x="662" y="305"/>
                  </a:lnTo>
                  <a:lnTo>
                    <a:pt x="866" y="437"/>
                  </a:lnTo>
                  <a:lnTo>
                    <a:pt x="1052" y="593"/>
                  </a:lnTo>
                  <a:lnTo>
                    <a:pt x="1226" y="767"/>
                  </a:lnTo>
                  <a:lnTo>
                    <a:pt x="1385" y="960"/>
                  </a:lnTo>
                  <a:lnTo>
                    <a:pt x="1526" y="1167"/>
                  </a:lnTo>
                  <a:lnTo>
                    <a:pt x="1640" y="1377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598036" name="Freeform 20"/>
            <p:cNvSpPr>
              <a:spLocks/>
            </p:cNvSpPr>
            <p:nvPr userDrawn="1"/>
          </p:nvSpPr>
          <p:spPr bwMode="ltGray">
            <a:xfrm>
              <a:off x="0" y="2544"/>
              <a:ext cx="1745" cy="17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10" y="88"/>
                </a:cxn>
                <a:cxn ang="0">
                  <a:pos x="426" y="190"/>
                </a:cxn>
                <a:cxn ang="0">
                  <a:pos x="630" y="304"/>
                </a:cxn>
                <a:cxn ang="0">
                  <a:pos x="818" y="442"/>
                </a:cxn>
                <a:cxn ang="0">
                  <a:pos x="998" y="592"/>
                </a:cxn>
                <a:cxn ang="0">
                  <a:pos x="1164" y="766"/>
                </a:cxn>
                <a:cxn ang="0">
                  <a:pos x="1310" y="942"/>
                </a:cxn>
                <a:cxn ang="0">
                  <a:pos x="1454" y="1146"/>
                </a:cxn>
                <a:cxn ang="0">
                  <a:pos x="1536" y="1298"/>
                </a:cxn>
                <a:cxn ang="0">
                  <a:pos x="1614" y="1456"/>
                </a:cxn>
                <a:cxn ang="0">
                  <a:pos x="1682" y="1616"/>
                </a:cxn>
                <a:cxn ang="0">
                  <a:pos x="1733" y="1768"/>
                </a:cxn>
                <a:cxn ang="0">
                  <a:pos x="1745" y="1768"/>
                </a:cxn>
                <a:cxn ang="0">
                  <a:pos x="1691" y="1606"/>
                </a:cxn>
                <a:cxn ang="0">
                  <a:pos x="1623" y="1445"/>
                </a:cxn>
                <a:cxn ang="0">
                  <a:pos x="1547" y="1288"/>
                </a:cxn>
                <a:cxn ang="0">
                  <a:pos x="1463" y="1136"/>
                </a:cxn>
                <a:cxn ang="0">
                  <a:pos x="1320" y="932"/>
                </a:cxn>
                <a:cxn ang="0">
                  <a:pos x="1173" y="755"/>
                </a:cxn>
                <a:cxn ang="0">
                  <a:pos x="1008" y="581"/>
                </a:cxn>
                <a:cxn ang="0">
                  <a:pos x="827" y="431"/>
                </a:cxn>
                <a:cxn ang="0">
                  <a:pos x="642" y="293"/>
                </a:cxn>
                <a:cxn ang="0">
                  <a:pos x="437" y="179"/>
                </a:cxn>
                <a:cxn ang="0">
                  <a:pos x="222" y="78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745" h="1768">
                  <a:moveTo>
                    <a:pt x="0" y="0"/>
                  </a:moveTo>
                  <a:lnTo>
                    <a:pt x="0" y="12"/>
                  </a:lnTo>
                  <a:lnTo>
                    <a:pt x="210" y="88"/>
                  </a:lnTo>
                  <a:lnTo>
                    <a:pt x="426" y="190"/>
                  </a:lnTo>
                  <a:lnTo>
                    <a:pt x="630" y="304"/>
                  </a:lnTo>
                  <a:lnTo>
                    <a:pt x="818" y="442"/>
                  </a:lnTo>
                  <a:lnTo>
                    <a:pt x="998" y="592"/>
                  </a:lnTo>
                  <a:lnTo>
                    <a:pt x="1164" y="766"/>
                  </a:lnTo>
                  <a:lnTo>
                    <a:pt x="1310" y="942"/>
                  </a:lnTo>
                  <a:lnTo>
                    <a:pt x="1454" y="1146"/>
                  </a:lnTo>
                  <a:lnTo>
                    <a:pt x="1536" y="1298"/>
                  </a:lnTo>
                  <a:lnTo>
                    <a:pt x="1614" y="1456"/>
                  </a:lnTo>
                  <a:lnTo>
                    <a:pt x="1682" y="1616"/>
                  </a:lnTo>
                  <a:lnTo>
                    <a:pt x="1733" y="1768"/>
                  </a:lnTo>
                  <a:lnTo>
                    <a:pt x="1745" y="1768"/>
                  </a:lnTo>
                  <a:lnTo>
                    <a:pt x="1691" y="1606"/>
                  </a:lnTo>
                  <a:lnTo>
                    <a:pt x="1623" y="1445"/>
                  </a:lnTo>
                  <a:lnTo>
                    <a:pt x="1547" y="1288"/>
                  </a:lnTo>
                  <a:lnTo>
                    <a:pt x="1463" y="1136"/>
                  </a:lnTo>
                  <a:lnTo>
                    <a:pt x="1320" y="932"/>
                  </a:lnTo>
                  <a:lnTo>
                    <a:pt x="1173" y="755"/>
                  </a:lnTo>
                  <a:lnTo>
                    <a:pt x="1008" y="581"/>
                  </a:lnTo>
                  <a:lnTo>
                    <a:pt x="827" y="431"/>
                  </a:lnTo>
                  <a:lnTo>
                    <a:pt x="642" y="293"/>
                  </a:lnTo>
                  <a:lnTo>
                    <a:pt x="437" y="179"/>
                  </a:lnTo>
                  <a:lnTo>
                    <a:pt x="222" y="7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5000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sk-SK"/>
            </a:p>
          </p:txBody>
        </p:sp>
        <p:sp>
          <p:nvSpPr>
            <p:cNvPr id="1036" name="Oval 21"/>
            <p:cNvSpPr>
              <a:spLocks noChangeArrowheads="1"/>
            </p:cNvSpPr>
            <p:nvPr userDrawn="1"/>
          </p:nvSpPr>
          <p:spPr bwMode="ltGray">
            <a:xfrm>
              <a:off x="208" y="2782"/>
              <a:ext cx="86" cy="84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7" name="Oval 22"/>
            <p:cNvSpPr>
              <a:spLocks noChangeArrowheads="1"/>
            </p:cNvSpPr>
            <p:nvPr userDrawn="1"/>
          </p:nvSpPr>
          <p:spPr bwMode="ltGray">
            <a:xfrm>
              <a:off x="1537" y="3884"/>
              <a:ext cx="91" cy="92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  <p:sp>
          <p:nvSpPr>
            <p:cNvPr id="1038" name="Oval 23"/>
            <p:cNvSpPr>
              <a:spLocks noChangeArrowheads="1"/>
            </p:cNvSpPr>
            <p:nvPr userDrawn="1"/>
          </p:nvSpPr>
          <p:spPr bwMode="ltGray">
            <a:xfrm>
              <a:off x="791" y="2723"/>
              <a:ext cx="120" cy="121"/>
            </a:xfrm>
            <a:prstGeom prst="ellipse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sk-SK"/>
            </a:p>
          </p:txBody>
        </p:sp>
      </p:grpSp>
      <p:pic>
        <p:nvPicPr>
          <p:cNvPr id="1029" name="Obrázok 20" descr="znak_sr_f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549275"/>
            <a:ext cx="455612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BlokTextu 23"/>
          <p:cNvSpPr txBox="1">
            <a:spLocks noChangeArrowheads="1"/>
          </p:cNvSpPr>
          <p:nvPr userDrawn="1"/>
        </p:nvSpPr>
        <p:spPr bwMode="auto">
          <a:xfrm>
            <a:off x="1116013" y="549275"/>
            <a:ext cx="2232025" cy="60007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sk-SK" sz="1100" b="1" smtClean="0">
                <a:solidFill>
                  <a:srgbClr val="0070C0"/>
                </a:solidFill>
              </a:rPr>
              <a:t>MINISTERSTVO ŠKOLSTVA,</a:t>
            </a:r>
          </a:p>
          <a:p>
            <a:pPr eaLnBrk="1" hangingPunct="1">
              <a:defRPr/>
            </a:pPr>
            <a:r>
              <a:rPr lang="sk-SK" sz="1100" b="1" smtClean="0">
                <a:solidFill>
                  <a:srgbClr val="0070C0"/>
                </a:solidFill>
              </a:rPr>
              <a:t>VEDY, VÝSKUMU A ŠPORTU</a:t>
            </a:r>
          </a:p>
          <a:p>
            <a:pPr eaLnBrk="1" hangingPunct="1">
              <a:defRPr/>
            </a:pPr>
            <a:r>
              <a:rPr lang="sk-SK" sz="1100" b="1" smtClean="0">
                <a:solidFill>
                  <a:srgbClr val="0070C0"/>
                </a:solidFill>
              </a:rPr>
              <a:t>SLOVENSKEJ REPUBLIKY</a:t>
            </a:r>
          </a:p>
        </p:txBody>
      </p:sp>
      <p:sp>
        <p:nvSpPr>
          <p:cNvPr id="2" name="BlokTextu 1"/>
          <p:cNvSpPr txBox="1">
            <a:spLocks noChangeArrowheads="1"/>
          </p:cNvSpPr>
          <p:nvPr userDrawn="1"/>
        </p:nvSpPr>
        <p:spPr bwMode="auto">
          <a:xfrm>
            <a:off x="6804248" y="6361183"/>
            <a:ext cx="2160587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k-SK" sz="1100" b="1" dirty="0" smtClean="0">
                <a:solidFill>
                  <a:srgbClr val="0000E5"/>
                </a:solidFill>
                <a:latin typeface="Trebuchet MS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8862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0" r:id="rId1"/>
    <p:sldLayoutId id="2147483891" r:id="rId2"/>
    <p:sldLayoutId id="2147483892" r:id="rId3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otrebyovp.sk/" TargetMode="Externa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611560" y="2780928"/>
            <a:ext cx="8135937" cy="187220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sk-SK" sz="2800" b="1" dirty="0" smtClean="0"/>
              <a:t>Zákon </a:t>
            </a:r>
          </a:p>
          <a:p>
            <a:r>
              <a:rPr lang="sk-SK" sz="2800" b="1" dirty="0" smtClean="0"/>
              <a:t>o odbornom vzdelávaní a príprave </a:t>
            </a:r>
          </a:p>
          <a:p>
            <a:r>
              <a:rPr lang="sk-SK" sz="2800" b="1" dirty="0" smtClean="0"/>
              <a:t>a o zmene a doplnení niektorých zákonov</a:t>
            </a:r>
            <a:endParaRPr lang="sk-SK" sz="1600" b="1" dirty="0"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endParaRPr lang="sk-SK" sz="1800" b="1" dirty="0" smtClean="0">
              <a:solidFill>
                <a:srgbClr val="000099"/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endParaRPr lang="sk-SK" sz="1800" b="1" dirty="0">
              <a:solidFill>
                <a:srgbClr val="000099"/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endParaRPr lang="sk-SK" sz="1800" b="1" dirty="0" smtClean="0">
              <a:solidFill>
                <a:srgbClr val="000099"/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endParaRPr lang="sk-SK" sz="1800" b="1" dirty="0">
              <a:solidFill>
                <a:srgbClr val="000099"/>
              </a:solidFill>
              <a:latin typeface="Trebuchet MS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</a:pPr>
            <a:r>
              <a:rPr lang="sk-SK" sz="1800" b="1" dirty="0" smtClean="0">
                <a:solidFill>
                  <a:srgbClr val="000099"/>
                </a:solidFill>
                <a:latin typeface="Trebuchet MS" pitchFamily="34" charset="0"/>
              </a:rPr>
              <a:t> </a:t>
            </a:r>
            <a:endParaRPr lang="sk-SK" sz="1800" b="1" dirty="0">
              <a:solidFill>
                <a:srgbClr val="000099"/>
              </a:solidFill>
              <a:latin typeface="Trebuchet MS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Oznámenie o možnosti vzdelávania 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oznámenie o možnosti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OVP v SDV</a:t>
            </a:r>
            <a:endParaRPr lang="sk-SK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základné informácie o organizácii štúdia v systéme duálneho vzdelávania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možnosti pracovného uplatnenia absolventa,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hmotné zabezpečenie žiaka a finančné zabezpečenie žiaka,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kritériá pre výber úspešných uchádzačov určené zamestnávateľom,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ďalšie informácie určené zamestnávateľom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.</a:t>
            </a:r>
            <a:r>
              <a:rPr lang="sk-SK" sz="1600" dirty="0"/>
              <a:t> </a:t>
            </a:r>
            <a:endParaRPr lang="sk-SK" sz="1600" dirty="0"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973619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Potvrdenie o OVP v SDV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„Výber“ uchádzača zamestnávateľom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Vydanie potvrdenia o odbornom vzdelávaní a príprave v systéme duálneho vzdelávania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Potvrdenie – príloha prihlášky na vzdelávanie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Potvrdenie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obsahuje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identifikačné údaje zamestnávateľa,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meno, priezvisko a dátum narodenia uchádzača,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identifikačné údaje strednej odbornej školy, s ktorou má zamestnávateľ uzatvorenú zmluvu o duálnom vzdelávaní,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záväzok zamestnávateľa pripraviť uchádzača na výkon povolania, skupiny povolaní alebo odborných činností v systéme duálneho vzdelávania po jeho prijatí na strednú odbornú školu, s ktorou má uzatvorenú zmluvu o duálnom vzdelávaní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.</a:t>
            </a:r>
            <a:endParaRPr lang="sk-SK" sz="14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269189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Špecifiká prijímacieho konania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Počet žiakov prijímaných do 1. ročníka / samostatne počet žiakov prijímaných do SDV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Zapojenie zamestnávateľa do určovania kritérií, formy a obsahu prijímacej skúšky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R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iaditeľ </a:t>
            </a:r>
            <a:r>
              <a:rPr lang="sk-SK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SOŠ príjme </a:t>
            </a: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samostatne uchádzačov, ktorí boli prijatí na štúdium 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 SDV</a:t>
            </a:r>
            <a:endParaRPr lang="sk-SK" sz="2000" dirty="0">
              <a:solidFill>
                <a:schemeClr val="accent5">
                  <a:lumMod val="50000"/>
                </a:schemeClr>
              </a:solidFill>
              <a:latin typeface="+mj-lt"/>
            </a:endParaRPr>
          </a:p>
          <a:p>
            <a:pPr marL="742950" lvl="1" indent="-285750" algn="just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accent5">
                    <a:lumMod val="50000"/>
                  </a:schemeClr>
                </a:solidFill>
                <a:latin typeface="+mj-lt"/>
              </a:rPr>
              <a:t>samostatne ostatných uchádzačov.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Oznámenie zoznamu prijatých žiakov do SDV zamestnávateľovi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j-lt"/>
              </a:rPr>
              <a:t>Výzva zamestnávateľa na uzatvorenie učebnej zmluvy</a:t>
            </a:r>
          </a:p>
          <a:p>
            <a:pPr>
              <a:spcAft>
                <a:spcPts val="1200"/>
              </a:spcAft>
            </a:pPr>
            <a:endParaRPr lang="sk-SK" sz="1600" dirty="0"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7393600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Učebná zmluva</a:t>
            </a:r>
            <a:endParaRPr lang="sk-SK" sz="200" b="1" dirty="0" smtClean="0"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Zmluvný vzťah medzi zamestnávateľom a žiakom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Písomná forma, najneskôr do 31. augusta </a:t>
            </a:r>
            <a:endParaRPr lang="sk-SK" sz="1600" dirty="0" smtClean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Náležitosti zmluvy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Identifikačné údaje zmluvných strán, ŠO/UO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Forma a miesto výkonu PV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Organizácia štúdia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Hmotné a finančné zabezpečenie žiaka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Spôsob zabezpečenia práv a povinností zmluvných strán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Dôvody ukončenia zmluvného vzťahu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Dôvody výpovede pre obe zmluvné strany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Výpovedná lehota najmenej 3 mesiace</a:t>
            </a:r>
            <a:endParaRPr lang="sk-SK" sz="1600" b="1" dirty="0" smtClean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sk-SK" sz="1600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Informačná povinnosť</a:t>
            </a:r>
            <a:endParaRPr lang="sk-SK" sz="1600" b="1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Zamestnávateľ - SOŠ</a:t>
            </a:r>
          </a:p>
          <a:p>
            <a:pPr marL="539750" indent="-269875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4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Zamestnávateľ – SO/PO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666237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Finančné zabezpečenie žiaka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odmena za produktívnu prácu (50 – 100 % minimálnej hodinovej mzdy),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motivačné štipendium pre žiakov v nedostatkových odboroch vzdelávania vo výške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65 % sumy životného minima pri priemernom prospechu do 1,8 vrátane,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45 % sumy životného minima pri priemernom prospechu od 1,8 do 2,4 vrátane,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25 % sumy životného minima pri priemernom prospechu od 2,4 do 3,0 vrátane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podnikové štipendium do výšky štvornásobku životného minima.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sk-SK" dirty="0">
              <a:solidFill>
                <a:schemeClr val="accent5">
                  <a:lumMod val="50000"/>
                </a:schemeClr>
              </a:solidFill>
            </a:endParaRPr>
          </a:p>
          <a:p>
            <a:pPr algn="ctr">
              <a:spcAft>
                <a:spcPts val="1200"/>
              </a:spcAf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Finančné zabezpečenie nepodlieha dani z príjmov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</a:rPr>
              <a:t>(odmena za produktívnu prácu nedosahuje takú výšku, aby žiak platil daň z príjmu)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 a ani odvodom do poisťovní, vrátane oznamovacej povinnosti.</a:t>
            </a:r>
            <a:endParaRPr lang="sk-SK" dirty="0">
              <a:solidFill>
                <a:schemeClr val="accent5">
                  <a:lumMod val="50000"/>
                </a:schemeClr>
              </a:solidFill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502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Hmotné zabezpečenie žiaka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zamestnávateľ zabezpečuje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na svoje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náklady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osobné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ochranné pracovné prostriedky pre žiaka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posúdenie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zdravotnej, zmyslovej a psychologickej spôsobilosti žiaka, ak sa na výkon praktického vyučovania jej posúdenie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vyžaduje.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zamestnávateľ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uhrádza (ak nie je v </a:t>
            </a:r>
            <a:r>
              <a:rPr lang="sk-SK" sz="1600" dirty="0" err="1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duále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„môže uhradiť“) žiakovi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zo svojich prostriedkov náklady na stravovanie žiaka počas praktického vyučovania vo výške ustanovenej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§ 152 ods. 3 a 8 Zákonníka práce,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môže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uhradiť žiakovi zo svojich prostriedkov náklady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na ubytovanie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žiaka v školskom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internáte a cestovné náhrady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za dopravu z miesta trvalého bydliska do strednej odbornej školy, miesta výkonu praktického vyučovania a školského internátu a späť a zo školského internátu do strednej odbornej školy a miesta výkonu praktického vyučovania a späť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.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950232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Formy praktického vyučovania</a:t>
            </a:r>
            <a:endParaRPr lang="sk-SK" sz="200" b="1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rgbClr val="000099"/>
                </a:solidFill>
                <a:latin typeface="+mn-lt"/>
              </a:rPr>
              <a:t>Odborný výcvik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  <a:latin typeface="+mn-lt"/>
              </a:rPr>
              <a:t>o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dborný vyučovací predmet UO alebo ŠO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ŠO rozsah najmenej 1 400 hodín – získanie úplnej kvalifikácie/výučný list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pod vedením MOV alebo inštruktora  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rgbClr val="000099"/>
                </a:solidFill>
                <a:latin typeface="+mn-lt"/>
              </a:rPr>
              <a:t>Odborná prax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  <a:latin typeface="+mn-lt"/>
              </a:rPr>
              <a:t>o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dborný vyučovací predmet ŠO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pod vedením učiteľa odbornej praxe alebo inštruktora 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rgbClr val="000099"/>
                </a:solidFill>
                <a:latin typeface="+mn-lt"/>
              </a:rPr>
              <a:t>Umelecká prax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odborný vyučovací predmet ŠO v oblasti umenia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  <a:latin typeface="+mn-lt"/>
              </a:rPr>
              <a:t>p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od vedením učiteľa umeleckej praxe alebo inštruktora</a:t>
            </a:r>
            <a:endParaRPr lang="sk-SK" b="1" dirty="0">
              <a:solidFill>
                <a:srgbClr val="000099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rgbClr val="000099"/>
                </a:solidFill>
                <a:latin typeface="+mn-lt"/>
              </a:rPr>
              <a:t>Praktické cvičenie 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samostatný odborný vyučovací predmet alebo súčasť predmetu iného ako OV/OP/UP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  <a:latin typeface="+mn-lt"/>
              </a:rPr>
              <a:t>p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od vedením učiteľa príslušného odborného vyučovacieho predmetu 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193752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Spôsob výkonu praktického vyučovania</a:t>
            </a:r>
            <a:endParaRPr lang="sk-SK" sz="200" b="1" dirty="0" smtClean="0"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sz="2400" b="1" u="sng" dirty="0" smtClean="0">
                <a:solidFill>
                  <a:srgbClr val="000099"/>
                </a:solidFill>
                <a:latin typeface="+mn-lt"/>
              </a:rPr>
              <a:t>Cvičná práca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o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dborný výcvik, odborná prax, umelecká prax, praktické cvičenie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nácvik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zhotovovania výrobkov, poskytovania služieb alebo vykonávania pracovných činností zodpovedajúcich povolaniu, skupine povolaní alebo odborným činnostiam, na ktoré sa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žiak pripravuje</a:t>
            </a:r>
          </a:p>
          <a:p>
            <a:pPr>
              <a:spcAft>
                <a:spcPts val="600"/>
              </a:spcAft>
            </a:pP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>
              <a:spcAft>
                <a:spcPts val="600"/>
              </a:spcAft>
            </a:pPr>
            <a:r>
              <a:rPr lang="sk-SK" sz="2400" b="1" u="sng" dirty="0" smtClean="0">
                <a:solidFill>
                  <a:srgbClr val="000099"/>
                </a:solidFill>
                <a:latin typeface="+mn-lt"/>
              </a:rPr>
              <a:t>Produktívna práca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o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dborný výcvik, odborná prax, umelecká prax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zhotovovanie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výrobkov alebo ich častí,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poskytovanie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služieb alebo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vykonávanie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pracovných činností, zodpovedajúcich povolaniu, skupine povolaní alebo odborným činnostiam, na ktoré sa žiak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pripravuje</a:t>
            </a:r>
            <a:endParaRPr lang="sk-SK" b="1" u="sng" dirty="0" smtClean="0">
              <a:solidFill>
                <a:srgbClr val="000099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9289427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Tvorba školského vzdelávacieho programu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>
              <a:spcAft>
                <a:spcPts val="1200"/>
              </a:spcAft>
            </a:pPr>
            <a:r>
              <a:rPr lang="sk-SK" sz="1600" dirty="0" smtClean="0">
                <a:solidFill>
                  <a:srgbClr val="000099"/>
                </a:solidFill>
              </a:rPr>
              <a:t>Ak </a:t>
            </a:r>
            <a:r>
              <a:rPr lang="sk-SK" sz="1600" dirty="0">
                <a:solidFill>
                  <a:srgbClr val="000099"/>
                </a:solidFill>
              </a:rPr>
              <a:t>škola nemá uzatvorenú žiadnu zmluvu so </a:t>
            </a:r>
            <a:r>
              <a:rPr lang="sk-SK" sz="1600" dirty="0" smtClean="0">
                <a:solidFill>
                  <a:srgbClr val="000099"/>
                </a:solidFill>
              </a:rPr>
              <a:t>zamestnávateľom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</a:rPr>
              <a:t>prerokuje </a:t>
            </a:r>
            <a:r>
              <a:rPr lang="sk-SK" sz="1600" dirty="0" err="1" smtClean="0">
                <a:solidFill>
                  <a:srgbClr val="000099"/>
                </a:solidFill>
              </a:rPr>
              <a:t>ŠkVP</a:t>
            </a:r>
            <a:r>
              <a:rPr lang="sk-SK" sz="1600" dirty="0" smtClean="0">
                <a:solidFill>
                  <a:srgbClr val="000099"/>
                </a:solidFill>
              </a:rPr>
              <a:t> s príslušnou stavovskou alebo profesijnou organizáciou</a:t>
            </a:r>
          </a:p>
          <a:p>
            <a:pPr>
              <a:spcAft>
                <a:spcPts val="1200"/>
              </a:spcAft>
            </a:pPr>
            <a:endParaRPr lang="sk-SK" sz="1600" dirty="0">
              <a:solidFill>
                <a:srgbClr val="000099"/>
              </a:solidFill>
            </a:endParaRPr>
          </a:p>
          <a:p>
            <a:pPr>
              <a:spcAft>
                <a:spcPts val="1200"/>
              </a:spcAft>
            </a:pPr>
            <a:r>
              <a:rPr lang="sk-SK" sz="1600" dirty="0">
                <a:solidFill>
                  <a:srgbClr val="000099"/>
                </a:solidFill>
              </a:rPr>
              <a:t>Ak škola má so zamestnávateľom uzatvorenú zmluvu o poskytovaní praktického </a:t>
            </a:r>
            <a:r>
              <a:rPr lang="sk-SK" sz="1600" dirty="0" smtClean="0">
                <a:solidFill>
                  <a:srgbClr val="000099"/>
                </a:solidFill>
              </a:rPr>
              <a:t>vyučovania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</a:rPr>
              <a:t>prerokuje </a:t>
            </a:r>
            <a:r>
              <a:rPr lang="sk-SK" sz="1600" dirty="0" err="1">
                <a:solidFill>
                  <a:srgbClr val="000099"/>
                </a:solidFill>
              </a:rPr>
              <a:t>ŠkVP</a:t>
            </a:r>
            <a:r>
              <a:rPr lang="sk-SK" sz="1600" dirty="0">
                <a:solidFill>
                  <a:srgbClr val="000099"/>
                </a:solidFill>
              </a:rPr>
              <a:t> </a:t>
            </a:r>
            <a:r>
              <a:rPr lang="sk-SK" sz="1600" dirty="0" smtClean="0">
                <a:solidFill>
                  <a:srgbClr val="000099"/>
                </a:solidFill>
              </a:rPr>
              <a:t>so zamestnávateľom </a:t>
            </a:r>
          </a:p>
          <a:p>
            <a:pPr>
              <a:spcAft>
                <a:spcPts val="1200"/>
              </a:spcAft>
            </a:pPr>
            <a:endParaRPr lang="sk-SK" sz="1600" dirty="0">
              <a:solidFill>
                <a:srgbClr val="000099"/>
              </a:solidFill>
            </a:endParaRPr>
          </a:p>
          <a:p>
            <a:pPr>
              <a:spcAft>
                <a:spcPts val="1200"/>
              </a:spcAft>
            </a:pPr>
            <a:r>
              <a:rPr lang="sk-SK" sz="1600" dirty="0" smtClean="0">
                <a:solidFill>
                  <a:srgbClr val="FF0000"/>
                </a:solidFill>
              </a:rPr>
              <a:t>Ak </a:t>
            </a:r>
            <a:r>
              <a:rPr lang="sk-SK" sz="1600" dirty="0">
                <a:solidFill>
                  <a:srgbClr val="FF0000"/>
                </a:solidFill>
              </a:rPr>
              <a:t>škola </a:t>
            </a:r>
            <a:r>
              <a:rPr lang="sk-SK" sz="1600" dirty="0" smtClean="0">
                <a:solidFill>
                  <a:srgbClr val="FF0000"/>
                </a:solidFill>
              </a:rPr>
              <a:t>má so zamestnávateľom uzatvorenú zmluvu o duálnom vzdelávaní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FF0000"/>
                </a:solidFill>
              </a:rPr>
              <a:t>vypracúva </a:t>
            </a:r>
            <a:r>
              <a:rPr lang="sk-SK" sz="1600" dirty="0" err="1" smtClean="0">
                <a:solidFill>
                  <a:srgbClr val="FF0000"/>
                </a:solidFill>
              </a:rPr>
              <a:t>ŠkVP</a:t>
            </a:r>
            <a:r>
              <a:rPr lang="sk-SK" sz="1600" dirty="0" smtClean="0">
                <a:solidFill>
                  <a:srgbClr val="FF0000"/>
                </a:solidFill>
              </a:rPr>
              <a:t> so zamestnávateľom</a:t>
            </a:r>
            <a:endParaRPr lang="sk-SK" sz="1600" dirty="0">
              <a:solidFill>
                <a:srgbClr val="FF0000"/>
              </a:solidFill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582514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0146"/>
            <a:ext cx="8208912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Inštruktor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zamestnanec zamestnávateľa alebo SZČO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dosiahol najmenej vzdelanie zodpovedajúce vzdelaniu v príslušnom alebo príbuznom odbore (prechodné ustanovenie do 31.augusta 2019),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najmenej tri roky praxe,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ak je to vyžadované, má odbornú spôsobilosť,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má potvrdenie o absolvovaní prípravy inštruktora (do roka od začiatku výkonu činnosti inštruktora). 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sk-SK" dirty="0">
              <a:solidFill>
                <a:srgbClr val="000099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35851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K legislatívnemu procesu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Pracovná skupina pre tvorbu návrhu zákona o OVP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:</a:t>
            </a:r>
          </a:p>
          <a:p>
            <a:pPr marL="625475" indent="-3556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zástupcovia ministerstiev (</a:t>
            </a:r>
            <a:r>
              <a:rPr lang="sk-SK" sz="1600" dirty="0" err="1">
                <a:solidFill>
                  <a:schemeClr val="accent5">
                    <a:lumMod val="50000"/>
                  </a:schemeClr>
                </a:solidFill>
              </a:rPr>
              <a:t>MŠVVaŠ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 SR, MH SR),</a:t>
            </a:r>
          </a:p>
          <a:p>
            <a:pPr marL="625475" indent="-3556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zástupcovia zamestnávateľských zväzov a združení (SOPK, RUZ, Klub 500, SNOPK),</a:t>
            </a:r>
          </a:p>
          <a:p>
            <a:pPr marL="625475" indent="-3556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zástupcovia zriaďovateľov škôl (ŽSK, BSK), </a:t>
            </a:r>
          </a:p>
          <a:p>
            <a:pPr marL="625475" indent="-3556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zástupcovia zamestnávateľov (</a:t>
            </a:r>
            <a:r>
              <a:rPr lang="sk-SK" sz="1600" dirty="0" err="1">
                <a:solidFill>
                  <a:schemeClr val="accent5">
                    <a:lumMod val="50000"/>
                  </a:schemeClr>
                </a:solidFill>
              </a:rPr>
              <a:t>OZPŠaV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 na Slovensku),</a:t>
            </a:r>
          </a:p>
          <a:p>
            <a:pPr marL="625475" indent="-3556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riešiteľský tím Národného projektu Rozvoj stredného odborného vzdelávania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</a:rPr>
              <a:t>Návrh zákona bol priebežne konzultovaný aj s inými odborníkmi na jeho jednotlivé obsahové časti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Zákon o OVP bol schválený v NRSR </a:t>
            </a: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</a:rPr>
              <a:t>12. marca 2015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b="1" dirty="0" smtClean="0">
                <a:solidFill>
                  <a:schemeClr val="accent5">
                    <a:lumMod val="50000"/>
                  </a:schemeClr>
                </a:solidFill>
              </a:rPr>
              <a:t>Účinnosť nadobudol 1. apríla 2015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030465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SOŠ v procese PV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môže predkladať zamestnávateľovi návrhy na zmenu VUP alebo VUO,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pravidelne informuje zamestnávateľa o všetkých dôležitých skutočnostiach o žiakovi, ktorý sa pripravuje v systéme duálneho vzdelávania,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môže poskytnúť MOV, UOP, UUP zamestnávateľovi na zabezpečenie PV,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rgbClr val="000099"/>
                </a:solidFill>
                <a:latin typeface="+mn-lt"/>
              </a:rPr>
              <a:t>môže pri svojom názve používať označenie COVP, ak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spolupracuje so zamestnávateľom, má odporúčané MTPZ, je vzdelávacou inštitúciou podľa zákona o CŽV, spĺňa kritériá určené SO alebo PO, 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zriaďovateľ vydá na to súhlas,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rozhodne o tom príslušná SO alebo PO </a:t>
            </a:r>
            <a:r>
              <a:rPr lang="sk-SK" dirty="0" err="1" smtClean="0">
                <a:solidFill>
                  <a:srgbClr val="000099"/>
                </a:solidFill>
                <a:latin typeface="+mn-lt"/>
              </a:rPr>
              <a:t>po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 prerokovaní v krajskej rade pre OVP.</a:t>
            </a:r>
            <a:endParaRPr lang="sk-SK" dirty="0">
              <a:solidFill>
                <a:srgbClr val="000099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6969809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3724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Žiak v procese PV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" b="1" dirty="0">
                <a:solidFill>
                  <a:srgbClr val="000099"/>
                </a:solidFill>
                <a:latin typeface="+mn-lt"/>
              </a:rPr>
              <a:t> </a:t>
            </a:r>
            <a:endParaRPr lang="sk-SK" sz="1600" b="1" dirty="0">
              <a:solidFill>
                <a:srgbClr val="000099"/>
              </a:solidFill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vykonáva iba cvičnú alebo produktívnu prácu zodpovedajúcu povolaniu, na ktoré sa pripravuje,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ak preukázateľne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úmyselne spôsobí škodu a túto škodu neodstráni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uvedením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do predchádzajúceho stavu,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SOŠ alebo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zamestnávateľ môže od žiaka požadovať náhradu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škody,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náhrada </a:t>
            </a:r>
            <a:r>
              <a:rPr lang="sk-SK" dirty="0">
                <a:solidFill>
                  <a:srgbClr val="000099"/>
                </a:solidFill>
                <a:latin typeface="+mn-lt"/>
              </a:rPr>
              <a:t>škody nesmie u jednotlivého žiaka presiahnuť sumu rovnajúcu sa štvornásobku minimálnej </a:t>
            </a:r>
            <a:r>
              <a:rPr lang="sk-SK" dirty="0" smtClean="0">
                <a:solidFill>
                  <a:srgbClr val="000099"/>
                </a:solidFill>
                <a:latin typeface="+mn-lt"/>
              </a:rPr>
              <a:t>mzdy,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000099"/>
                </a:solidFill>
                <a:latin typeface="+mn-lt"/>
              </a:rPr>
              <a:t>počas PV má práva a povinnosti zamestnanca v oblasti BOZP.</a:t>
            </a:r>
            <a:endParaRPr lang="sk-SK" dirty="0">
              <a:solidFill>
                <a:srgbClr val="000099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49858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Zákonník práce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zamestnávateľ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môže so žiakom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SOŠ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alebo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OU,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najskôr v deň, keď žiak dovŕši 15 rokov veku, uzatvoriť zmluvu o budúcej pracovnej zmluve, predmetom ktorej bude záväzok zamestnávateľa, že žiaka po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ukončení štúdia prijme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do pracovného pomeru, a záväzok žiaka, že sa stane zamestnávateľovým zamestnancom. </a:t>
            </a: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zmluva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o budúcej pracovnej zmluve sa uzatvára so súhlasom zákonného zástupcu, inak je neplatná. </a:t>
            </a: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uzatvorenie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pracovnej zmluvy môže zamestnávateľ odmietnuť, ak </a:t>
            </a: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 marL="800100" lvl="1" indent="-3429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nemá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pre žiaka vhodnú prácu, pretože sa menia jeho úlohy, </a:t>
            </a: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 marL="800100" lvl="1" indent="-3429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pre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zdravotnú nespôsobilosť žiaka vykonávať prácu zodpovedajúcu kvalifikácii, ktorú žiak získal absolvovaním učebného odboru alebo študijného odboru, alebo </a:t>
            </a:r>
            <a:endParaRPr lang="sk-SK" sz="1600" dirty="0" smtClean="0">
              <a:solidFill>
                <a:srgbClr val="000099"/>
              </a:solidFill>
              <a:latin typeface="+mn-lt"/>
            </a:endParaRP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žiak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nesplnil podmienky klasifikácie a hodnotenia a tieto podmienky boli dohodnuté v zmluve o budúcej pracovnej zmluve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.</a:t>
            </a:r>
          </a:p>
          <a:p>
            <a:pPr marL="342900" indent="-342900" algn="just">
              <a:spcAft>
                <a:spcPts val="3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súčasťou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zmluvy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je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záväzok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žiaka, že zotrvá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u zamestnávateľa v pracovnom pomere po určitú dobu, najviac tri roky, alebo zamestnávateľ môže požadovať od neho úhradu nákladov, ktoré vynaložil na jeho prípravu na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povolanie.  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4778567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ľ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3535013"/>
              </p:ext>
            </p:extLst>
          </p:nvPr>
        </p:nvGraphicFramePr>
        <p:xfrm>
          <a:off x="467544" y="2204864"/>
          <a:ext cx="8280920" cy="381080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5431"/>
                <a:gridCol w="4685123"/>
                <a:gridCol w="1314659"/>
                <a:gridCol w="1615707"/>
              </a:tblGrid>
              <a:tr h="500367">
                <a:tc>
                  <a:txBody>
                    <a:bodyPr/>
                    <a:lstStyle/>
                    <a:p>
                      <a:pPr marL="540385" indent="-540385" algn="ctr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 smtClean="0">
                          <a:solidFill>
                            <a:schemeClr val="tx1"/>
                          </a:solidFill>
                          <a:effectLst/>
                        </a:rPr>
                        <a:t>P. č</a:t>
                      </a:r>
                      <a:r>
                        <a:rPr lang="sk-SK" sz="1600" b="1" kern="120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marR="81280" indent="-540385" algn="ctr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effectLst/>
                        </a:rPr>
                        <a:t>Úloha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111760" marR="201295" indent="-111760" algn="ctr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effectLst/>
                        </a:rPr>
                        <a:t>Vykoná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 algn="ctr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tx1"/>
                          </a:solidFill>
                          <a:effectLst/>
                        </a:rPr>
                        <a:t>Termín</a:t>
                      </a:r>
                      <a:endParaRPr lang="sk-SK" sz="16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179008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1.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Konzultácia rodičov s výchovnými poradcami a vedením základnej školy o možnostiach dieťaťa študovať v technických odboroch vzdelávania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september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526705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2.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Navštíviť webové sídlo príslušnej stavovskej organizácie alebo profesijnej organizácie </a:t>
                      </a:r>
                      <a:r>
                        <a:rPr lang="sk-SK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             a </a:t>
                      </a:r>
                      <a:r>
                        <a:rPr lang="sk-SK" sz="16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oboznámiť sa s ponukou odborov vzdelávania a „certifikovaných“ pracovísk praktického vyučovania zamestnávateľov pre systém duálneho </a:t>
                      </a:r>
                      <a:r>
                        <a:rPr lang="sk-SK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vzdelávania </a:t>
                      </a:r>
                      <a:r>
                        <a:rPr lang="sk-SK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hlinkClick r:id="rId2"/>
                        </a:rPr>
                        <a:t>www.potrebyovp.sk</a:t>
                      </a:r>
                      <a:r>
                        <a:rPr lang="sk-SK" sz="16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 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október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604721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3.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Výber príslušného odboru vzdelávania 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október - november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  <p:sp>
        <p:nvSpPr>
          <p:cNvPr id="5" name="Obdĺžnik 4"/>
          <p:cNvSpPr/>
          <p:nvPr/>
        </p:nvSpPr>
        <p:spPr>
          <a:xfrm>
            <a:off x="467544" y="1556792"/>
            <a:ext cx="80648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Manuál – ako pripraviť </a:t>
            </a:r>
            <a:r>
              <a:rPr lang="sk-SK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svoje dieťa </a:t>
            </a:r>
            <a:r>
              <a:rPr lang="sk-SK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 duálne vzdelávanie od 1. 9. 2016</a:t>
            </a:r>
            <a:endParaRPr lang="sk-SK" sz="2000" b="1" dirty="0"/>
          </a:p>
        </p:txBody>
      </p:sp>
    </p:spTree>
    <p:extLst>
      <p:ext uri="{BB962C8B-B14F-4D97-AF65-F5344CB8AC3E}">
        <p14:creationId xmlns:p14="http://schemas.microsoft.com/office/powerpoint/2010/main" val="3014068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749520"/>
              </p:ext>
            </p:extLst>
          </p:nvPr>
        </p:nvGraphicFramePr>
        <p:xfrm>
          <a:off x="395536" y="1268760"/>
          <a:ext cx="8208912" cy="5184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954"/>
                <a:gridCol w="4537322"/>
                <a:gridCol w="1612465"/>
                <a:gridCol w="1539171"/>
              </a:tblGrid>
              <a:tr h="966675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Nábor do systému duálneho vzdelávania a vydanie potvrdenia o OVP žiaka v systéme duálneho vzdelávania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zamestnávateľ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škola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január - marec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083742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4.1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Osloviť príslušnú strednú odbornú školu o poskytnutie informácie, či má uzavretú zmluvu o duálnom vzdelávaní so zamestnávateľmi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január 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083742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4.2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Po odporúčaní zo strany SOŠ následné konzultácie s vybraným zamestnávateľom, oboznámenie sa s prostredím a podmienkami vo firme 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február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083742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4.3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Po prejavení súhlasu rodičov a žiakov a úspešnom pohovore so zamestnávateľom, vydanie potvrdenia o OVP žiaka v systéme duálneho vzdelávania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zamestnávateľ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marec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966675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4.4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Priloženie potvrdenia o OVP žiaka v systéme duálneho vzdelávania príslušnej SOŠ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do 10. 4. 2015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67960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ľ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2871381"/>
              </p:ext>
            </p:extLst>
          </p:nvPr>
        </p:nvGraphicFramePr>
        <p:xfrm>
          <a:off x="395536" y="1412776"/>
          <a:ext cx="8208912" cy="46805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954"/>
                <a:gridCol w="4784074"/>
                <a:gridCol w="1303227"/>
                <a:gridCol w="1601657"/>
              </a:tblGrid>
              <a:tr h="452250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5.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Podanie prihlášky na strednú odbornú školu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do 10. 4. 2016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2195866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6.</a:t>
                      </a:r>
                      <a:endParaRPr lang="sk-SK" sz="160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Prijímacie konanie 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žiak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25. 3 – 15. 4. 2016 talentové.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9. a 12. 5. 2016 ostatné.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</a:endParaRPr>
                    </a:p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14. 6. 2016 na nenaplnené miesta.</a:t>
                      </a:r>
                      <a:endParaRPr lang="sk-SK" sz="1600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1236878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7.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Reakcia na výzvu zamestnávateľa na plnoletého žiaka, alebo neplnoletého žiaka a jeho zákonného zástupcu na uzatvorenie učebnej zmluvy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06. – 08. 2016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375967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8.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Uzatvorenie učebnej zmluvy so žiakom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rodič / žiak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do 31. 8. 2016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  <a:tr h="419558"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9.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 algn="just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Nástup žiaka do systému duálneho vzdelávania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540385" indent="-540385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žiak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lnSpc>
                          <a:spcPct val="100000"/>
                        </a:lnSpc>
                        <a:spcBef>
                          <a:spcPts val="75"/>
                        </a:spcBef>
                        <a:spcAft>
                          <a:spcPts val="0"/>
                        </a:spcAft>
                      </a:pPr>
                      <a:r>
                        <a:rPr lang="sk-SK" sz="1600" b="1" kern="1200" dirty="0"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</a:rPr>
                        <a:t>2. 9. 2016</a:t>
                      </a:r>
                      <a:endParaRPr lang="sk-SK" sz="1600" b="1" dirty="0"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0802098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Zákon o dani z príjmov – motivačné stimuly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000099"/>
                </a:solidFill>
                <a:latin typeface="+mn-lt"/>
              </a:rPr>
              <a:t>odmena za produktívnu prácu nie je zaťažená odvodmi do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poisťovní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základ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dane daňovníka, ktorý poskytuje praktické vyučovanie žiakovi na základe učebnej zmluvy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sa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zníži o 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3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 200 eur na žiaka, ak daňovník poskytne v zdaňovacom období viac ako 400 hodín praktického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vyučovania,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1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 600 eur na žiaka, ak daňovník poskytne v zdaňovacom období viac ako 200 hodín praktického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vyučovania.</a:t>
            </a:r>
            <a:endParaRPr lang="sk-SK" sz="1600" dirty="0">
              <a:solidFill>
                <a:srgbClr val="000099"/>
              </a:solidFill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ako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daňový výdavok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si budú môcť zamestnávatelia uplatniť 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výdavky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poskytnuté na finančné zabezpečenie a hmotné zabezpečenie 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všetkých žiakov (nielen v </a:t>
            </a:r>
            <a:r>
              <a:rPr lang="sk-SK" sz="1600" dirty="0" err="1" smtClean="0">
                <a:solidFill>
                  <a:srgbClr val="000099"/>
                </a:solidFill>
                <a:latin typeface="+mn-lt"/>
              </a:rPr>
              <a:t>duále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),</a:t>
            </a:r>
          </a:p>
          <a:p>
            <a:pPr marL="800100" lvl="1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všetky </a:t>
            </a:r>
            <a:r>
              <a:rPr lang="sk-SK" sz="1600" dirty="0">
                <a:solidFill>
                  <a:srgbClr val="000099"/>
                </a:solidFill>
                <a:latin typeface="+mn-lt"/>
              </a:rPr>
              <a:t>náklady spojené s poskytovaním praktického vyučovania, ktoré v plnej miere znášajú, čo je jedným zo základných prvkov systému duálneho vzdelávania</a:t>
            </a:r>
            <a:r>
              <a:rPr lang="sk-SK" sz="1600" dirty="0" smtClean="0">
                <a:solidFill>
                  <a:srgbClr val="000099"/>
                </a:solidFill>
                <a:latin typeface="+mn-lt"/>
              </a:rPr>
              <a:t>. </a:t>
            </a:r>
            <a:endParaRPr lang="sk-SK" sz="1400" dirty="0"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5634386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2996952"/>
            <a:ext cx="8229600" cy="1152128"/>
          </a:xfrm>
        </p:spPr>
        <p:txBody>
          <a:bodyPr/>
          <a:lstStyle/>
          <a:p>
            <a:pPr marL="0" lvl="0" indent="0" algn="ctr">
              <a:spcAft>
                <a:spcPts val="1800"/>
              </a:spcAft>
              <a:buNone/>
            </a:pPr>
            <a:r>
              <a:rPr lang="sk-SK" sz="4800" b="1" dirty="0" smtClean="0"/>
              <a:t>Ďakujem za pozornosť</a:t>
            </a:r>
          </a:p>
        </p:txBody>
      </p:sp>
    </p:spTree>
    <p:extLst>
      <p:ext uri="{BB962C8B-B14F-4D97-AF65-F5344CB8AC3E}">
        <p14:creationId xmlns:p14="http://schemas.microsoft.com/office/powerpoint/2010/main" val="283821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Cieľ zákona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r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eforma OVP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z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výšenie záujmu o OVP – motivačné nástroje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„poriadok“ v miestach výkonu PV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Posilnenie zapojenia zamestnávateľov do OVP 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absolvent </a:t>
            </a: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strednej odbornej školy pripravený na výkon povolania 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v </a:t>
            </a: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súlade s požiadavkami zamestnávateľa a s motiváciou zotrvať 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u </a:t>
            </a: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zamestnávateľa v pracovnom </a:t>
            </a: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pomere, </a:t>
            </a:r>
            <a:endParaRPr lang="sk-SK" sz="2000" dirty="0">
              <a:solidFill>
                <a:schemeClr val="accent5">
                  <a:lumMod val="50000"/>
                </a:schemeClr>
              </a:solidFill>
            </a:endParaRP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</a:rPr>
              <a:t>zavedenie </a:t>
            </a:r>
            <a:r>
              <a:rPr lang="sk-SK" sz="2000" dirty="0">
                <a:solidFill>
                  <a:schemeClr val="accent5">
                    <a:lumMod val="50000"/>
                  </a:schemeClr>
                </a:solidFill>
              </a:rPr>
              <a:t>systému duálneho vzdelávania do odborného vzdelávania a prípravy</a:t>
            </a: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3855997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467544" y="1234472"/>
            <a:ext cx="820891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Predmet úpravy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odborné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vzdelávanie a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príprava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žiaka strednej odbornej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školy,</a:t>
            </a:r>
            <a:endParaRPr lang="sk-SK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typy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stredných odborných škôl,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n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áležitosti praktického vyučovania, </a:t>
            </a:r>
            <a:endParaRPr lang="sk-SK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FF0000"/>
                </a:solidFill>
                <a:latin typeface="+mn-lt"/>
              </a:rPr>
              <a:t>systém </a:t>
            </a:r>
            <a:r>
              <a:rPr lang="sk-SK" dirty="0">
                <a:solidFill>
                  <a:srgbClr val="FF0000"/>
                </a:solidFill>
                <a:latin typeface="+mn-lt"/>
              </a:rPr>
              <a:t>duálneho vzdelávania, 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FF0000"/>
                </a:solidFill>
                <a:latin typeface="+mn-lt"/>
              </a:rPr>
              <a:t>overenie </a:t>
            </a:r>
            <a:r>
              <a:rPr lang="sk-SK" dirty="0">
                <a:solidFill>
                  <a:srgbClr val="FF0000"/>
                </a:solidFill>
                <a:latin typeface="+mn-lt"/>
              </a:rPr>
              <a:t>spôsobilosti zamestnávateľa poskytovať praktické vyučovanie v systéme duálneho </a:t>
            </a:r>
            <a:r>
              <a:rPr lang="sk-SK" dirty="0" smtClean="0">
                <a:solidFill>
                  <a:srgbClr val="FF0000"/>
                </a:solidFill>
                <a:latin typeface="+mn-lt"/>
              </a:rPr>
              <a:t>vzdelávania, </a:t>
            </a:r>
            <a:endParaRPr lang="sk-SK" dirty="0">
              <a:solidFill>
                <a:srgbClr val="FF0000"/>
              </a:solidFill>
              <a:latin typeface="+mn-lt"/>
            </a:endParaRP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z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mluvné vzťahy medzi zamestnávateľom a strednou odbornou školou a medzi zamestnávateľom a žiakom pri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praktickom vyučovaní,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hmotné 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finančné zabezpečenie žiaka,</a:t>
            </a:r>
          </a:p>
          <a:p>
            <a:pPr marL="285750" indent="-28575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koordinácia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odborného vzdelávania a prípravy pre trh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práce</a:t>
            </a:r>
            <a:endParaRPr lang="sk-SK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  <a:p>
            <a:pPr algn="just">
              <a:spcAft>
                <a:spcPts val="1200"/>
              </a:spcAft>
            </a:pPr>
            <a:endParaRPr lang="sk-SK" sz="1600" dirty="0"/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endParaRPr lang="sk-SK" sz="1600" dirty="0"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4961382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Miesto výkonu praktického vyučovania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algn="just">
              <a:spcAft>
                <a:spcPts val="1200"/>
              </a:spcAf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Do 31. marca 2015: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 škole, v stredisku praktického vyučovania, na pracovisku praktického vyučovania, v stredisku odbornej praxe, školskom hospodárstve, na pracovisku inej právnickej osoby, na pracovisku fyzickej osoby.</a:t>
            </a:r>
          </a:p>
          <a:p>
            <a:pPr algn="just">
              <a:spcAft>
                <a:spcPts val="1200"/>
              </a:spcAf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Od 1. apríla 2015: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dielňa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pracovisko zamestnávateľa</a:t>
            </a:r>
          </a:p>
          <a:p>
            <a:pPr marL="342900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rgbClr val="FF0000"/>
                </a:solidFill>
                <a:latin typeface="+mn-lt"/>
              </a:rPr>
              <a:t>pracovisko praktického vyučovania</a:t>
            </a:r>
          </a:p>
          <a:p>
            <a:pPr algn="just">
              <a:spcAft>
                <a:spcPts val="1200"/>
              </a:spcAf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 princípe všetky musia spĺňať požiadavky na základné učebné priestory a požiadavky na základné vybavenie učebných priestorov určené normatívom MTPZ alebo ŠVP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67540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600" b="1" dirty="0" smtClean="0">
                <a:latin typeface="+mn-lt"/>
              </a:rPr>
              <a:t>Základné princípy systému duálneho vzdelávania</a:t>
            </a: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Zmluvný vzťah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FF0000"/>
                </a:solidFill>
              </a:rPr>
              <a:t>Zmluva o duálnom vzdelávaní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medzi SOŠ a zamestnávateľom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FF0000"/>
                </a:solidFill>
              </a:rPr>
              <a:t>Učebná zmluva </a:t>
            </a:r>
            <a:r>
              <a:rPr lang="sk-SK" sz="1600" dirty="0">
                <a:solidFill>
                  <a:schemeClr val="accent5">
                    <a:lumMod val="50000"/>
                  </a:schemeClr>
                </a:solidFill>
              </a:rPr>
              <a:t>medzi žiakom a </a:t>
            </a:r>
            <a:r>
              <a:rPr lang="sk-SK" sz="1600" dirty="0" smtClean="0">
                <a:solidFill>
                  <a:schemeClr val="accent5">
                    <a:lumMod val="50000"/>
                  </a:schemeClr>
                </a:solidFill>
              </a:rPr>
              <a:t>zamestnávateľom</a:t>
            </a:r>
          </a:p>
          <a:p>
            <a:pPr>
              <a:spcAft>
                <a:spcPts val="600"/>
              </a:spcAft>
            </a:pPr>
            <a:endParaRPr lang="sk-SK" sz="1600" dirty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chemeClr val="accent5">
                    <a:lumMod val="50000"/>
                  </a:schemeClr>
                </a:solidFill>
              </a:rPr>
              <a:t>Výkon </a:t>
            </a:r>
            <a:r>
              <a:rPr lang="sk-SK" b="1" u="sng" dirty="0">
                <a:solidFill>
                  <a:schemeClr val="accent5">
                    <a:lumMod val="50000"/>
                  </a:schemeClr>
                </a:solidFill>
              </a:rPr>
              <a:t>PV priamo u zamestnávateľa na pracovisku praktického </a:t>
            </a:r>
            <a:r>
              <a:rPr lang="sk-SK" b="1" u="sng" dirty="0" smtClean="0">
                <a:solidFill>
                  <a:schemeClr val="accent5">
                    <a:lumMod val="50000"/>
                  </a:schemeClr>
                </a:solidFill>
              </a:rPr>
              <a:t>vyučovania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>
                <a:solidFill>
                  <a:srgbClr val="FF0000"/>
                </a:solidFill>
              </a:rPr>
              <a:t>p</a:t>
            </a:r>
            <a:r>
              <a:rPr lang="sk-SK" sz="1600" dirty="0" smtClean="0">
                <a:solidFill>
                  <a:srgbClr val="FF0000"/>
                </a:solidFill>
              </a:rPr>
              <a:t>ríprava žiaka presne a konkrétne na povolanie/pracovnú pozíciu podľa potrieb a požiadaviek zamestnávateľa</a:t>
            </a:r>
          </a:p>
          <a:p>
            <a:pPr>
              <a:spcAft>
                <a:spcPts val="600"/>
              </a:spcAft>
            </a:pPr>
            <a:endParaRPr lang="sk-SK" sz="16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spcAft>
                <a:spcPts val="600"/>
              </a:spcAft>
            </a:pPr>
            <a:r>
              <a:rPr lang="sk-SK" b="1" u="sng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Prevzatie zodpovednosti zamestnávateľom za PV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FF0000"/>
                </a:solidFill>
              </a:rPr>
              <a:t>Zamestnávateľ zodpovedá za organizáciu, obsah a kvalitu PV</a:t>
            </a:r>
            <a:endParaRPr lang="sk-SK" sz="1600" dirty="0">
              <a:solidFill>
                <a:srgbClr val="FF0000"/>
              </a:solidFill>
            </a:endParaRP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sk-SK" sz="1600" dirty="0" smtClean="0">
                <a:solidFill>
                  <a:srgbClr val="FF0000"/>
                </a:solidFill>
              </a:rPr>
              <a:t>Uhrádza všetky náklady spojené s financovaním PV</a:t>
            </a:r>
            <a:endParaRPr lang="sk-SK" sz="2400" b="1" u="sng" dirty="0" smtClean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6526367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sk-SK" sz="2400" b="1" dirty="0" smtClean="0">
                <a:latin typeface="+mn-lt"/>
              </a:rPr>
              <a:t>Obsah a rozsah OVP v systéme duálneho vzdelávania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je určený </a:t>
            </a:r>
            <a:r>
              <a:rPr lang="sk-SK" dirty="0" smtClean="0">
                <a:solidFill>
                  <a:srgbClr val="FF0000"/>
                </a:solidFill>
                <a:latin typeface="+mn-lt"/>
              </a:rPr>
              <a:t>vzorovými učebnými plánmi a vzorovými učebnými osnovami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pre jednotlivé odborné vyučovacie predmety,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učebným plánom v systéme DV je vzorový učebný plán,</a:t>
            </a: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učebnou osnovou v systéme DV je vzorová učebná osnova,</a:t>
            </a:r>
          </a:p>
          <a:p>
            <a:pPr>
              <a:spcAft>
                <a:spcPts val="1200"/>
              </a:spcAf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Podiel PV z celkového počtu hodín</a:t>
            </a:r>
          </a:p>
          <a:p>
            <a:pPr marL="1257300" lvl="2" indent="-342900"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4486275" algn="l"/>
              </a:tabLs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NSOV .......................................	80 %</a:t>
            </a:r>
          </a:p>
          <a:p>
            <a:pPr marL="1257300" lvl="2" indent="-342900"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4486275" algn="l"/>
              </a:tabLs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SOV .........................................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60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</a:rPr>
              <a:t>%</a:t>
            </a:r>
          </a:p>
          <a:p>
            <a:pPr marL="1257300" lvl="2" indent="-342900"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4486275" algn="l"/>
              </a:tabLs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ÚSOV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</a:rPr>
              <a:t>.......................................	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50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</a:rPr>
              <a:t>%</a:t>
            </a:r>
          </a:p>
          <a:p>
            <a:pPr marL="1257300" lvl="2" indent="-342900">
              <a:spcAft>
                <a:spcPts val="1200"/>
              </a:spcAft>
              <a:buFont typeface="Wingdings" panose="05000000000000000000" pitchFamily="2" charset="2"/>
              <a:buChar char="ü"/>
              <a:tabLst>
                <a:tab pos="4486275" algn="l"/>
              </a:tabLst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VOV ..........................................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</a:rPr>
              <a:t>	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</a:rPr>
              <a:t>50 %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5675405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41139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Zmluva o duálnom vzdelávaní </a:t>
            </a:r>
            <a:endParaRPr lang="sk-SK" sz="200" b="1" dirty="0" smtClean="0">
              <a:latin typeface="+mn-lt"/>
            </a:endParaRP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endParaRPr lang="sk-SK" sz="2000" dirty="0" smtClean="0">
              <a:latin typeface="+mn-lt"/>
            </a:endParaRP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Proces „certifikácie“ zamestnávateľa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Osvedčenie o spôsobilosti zamestnávateľa poskytovať PV                v systéme duálneho vzdelávania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Uzatvorenie zmluvy o duálnom vzdelávaní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Písomná forma</a:t>
            </a:r>
          </a:p>
          <a:p>
            <a:pPr marL="285750" indent="-285750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Dohodnutie podmienok spolupráce medzi SOŠ a Z</a:t>
            </a:r>
          </a:p>
          <a:p>
            <a:pPr marL="269875" indent="-269875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Možnosť uzatvoriť zmluvu pre SOŠ s viacerými Z a Z s viacerými SOŠ</a:t>
            </a:r>
          </a:p>
          <a:p>
            <a:pPr marL="269875" indent="-269875"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sk-SK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Kontrola kvality V a V - ŠŠI</a:t>
            </a: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726258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539552" y="1268760"/>
            <a:ext cx="820891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1200"/>
              </a:spcAft>
            </a:pPr>
            <a:r>
              <a:rPr lang="sk-SK" sz="2800" b="1" dirty="0" smtClean="0">
                <a:latin typeface="+mn-lt"/>
              </a:rPr>
              <a:t>Nábor žiakov</a:t>
            </a:r>
          </a:p>
          <a:p>
            <a:pPr>
              <a:spcAft>
                <a:spcPts val="1200"/>
              </a:spcAft>
            </a:pPr>
            <a:endParaRPr lang="sk-SK" sz="200" b="1" dirty="0" smtClean="0">
              <a:latin typeface="+mn-lt"/>
            </a:endParaRPr>
          </a:p>
          <a:p>
            <a:pPr marL="342900" indent="-342900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Nábor žiakov  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zverejnenie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potrebných informácií prostredníctvom elektronických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        i tlačových médií,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účasť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na rôznych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podujatiach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spojených s propagáciou prípravy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          na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povolanie v zamestnávateľom požadovaných študijných odboroch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  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učebných </a:t>
            </a: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odboroch,</a:t>
            </a:r>
          </a:p>
          <a:p>
            <a:pPr marL="800100" lvl="1" indent="-342900" algn="just"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sk-SK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organizácia </a:t>
            </a:r>
            <a:r>
              <a:rPr lang="sk-SK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exkurzií a priame návštevy zástupcov zamestnávateľov na základnej škole. </a:t>
            </a:r>
            <a:endParaRPr lang="sk-SK" sz="16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3" name="Rovná spojnica 2"/>
          <p:cNvCxnSpPr>
            <a:cxnSpLocks noChangeShapeType="1"/>
          </p:cNvCxnSpPr>
          <p:nvPr/>
        </p:nvCxnSpPr>
        <p:spPr bwMode="auto">
          <a:xfrm>
            <a:off x="251520" y="1772816"/>
            <a:ext cx="8496944" cy="0"/>
          </a:xfrm>
          <a:prstGeom prst="line">
            <a:avLst/>
          </a:prstGeom>
          <a:noFill/>
          <a:ln w="34925" algn="ctr">
            <a:solidFill>
              <a:srgbClr val="0000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274151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6599</TotalTime>
  <Words>1594</Words>
  <Application>Microsoft Office PowerPoint</Application>
  <PresentationFormat>Prezentácia na obrazovke (4:3)</PresentationFormat>
  <Paragraphs>278</Paragraphs>
  <Slides>27</Slides>
  <Notes>1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28" baseType="lpstr">
      <vt:lpstr>3_Pixel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Company>Ministerstvo školstva SR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Novela zákona o OVP</dc:title>
  <dc:creator>Marian Galan</dc:creator>
  <cp:lastModifiedBy>Priesol František</cp:lastModifiedBy>
  <cp:revision>429</cp:revision>
  <cp:lastPrinted>2015-12-11T12:38:51Z</cp:lastPrinted>
  <dcterms:created xsi:type="dcterms:W3CDTF">2006-10-26T06:20:16Z</dcterms:created>
  <dcterms:modified xsi:type="dcterms:W3CDTF">2016-03-08T06:42:27Z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TC010721181051</vt:lpwstr>
  </property>
</Properties>
</file>